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drawings/drawing4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1.xml" ContentType="application/vnd.openxmlformats-officedocument.drawingml.chart+xml"/>
  <Override PartName="/ppt/theme/themeOverride4.xml" ContentType="application/vnd.openxmlformats-officedocument.themeOverride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7"/>
  </p:notesMasterIdLst>
  <p:sldIdLst>
    <p:sldId id="256" r:id="rId2"/>
    <p:sldId id="331" r:id="rId3"/>
    <p:sldId id="275" r:id="rId4"/>
    <p:sldId id="286" r:id="rId5"/>
    <p:sldId id="323" r:id="rId6"/>
    <p:sldId id="295" r:id="rId7"/>
    <p:sldId id="307" r:id="rId8"/>
    <p:sldId id="324" r:id="rId9"/>
    <p:sldId id="327" r:id="rId10"/>
    <p:sldId id="326" r:id="rId11"/>
    <p:sldId id="310" r:id="rId12"/>
    <p:sldId id="321" r:id="rId13"/>
    <p:sldId id="322" r:id="rId14"/>
    <p:sldId id="329" r:id="rId15"/>
    <p:sldId id="330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61" autoAdjust="0"/>
  </p:normalViewPr>
  <p:slideViewPr>
    <p:cSldViewPr>
      <p:cViewPr varScale="1">
        <p:scale>
          <a:sx n="104" d="100"/>
          <a:sy n="104" d="100"/>
        </p:scale>
        <p:origin x="-18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4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Динамика </a:t>
            </a:r>
            <a:r>
              <a:rPr lang="ru-RU" sz="2000" dirty="0" smtClean="0"/>
              <a:t>числа</a:t>
            </a:r>
            <a:r>
              <a:rPr lang="ru-RU" sz="2000" baseline="0" dirty="0" smtClean="0"/>
              <a:t> рождений</a:t>
            </a:r>
            <a:endParaRPr lang="ru-RU" sz="2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Лист4!$B$1</c:f>
              <c:strCache>
                <c:ptCount val="1"/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Лист4!$A$2:$A$6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Лист4!$B$2:$B$6</c:f>
              <c:numCache>
                <c:formatCode>General</c:formatCode>
                <c:ptCount val="5"/>
                <c:pt idx="0">
                  <c:v>27362</c:v>
                </c:pt>
                <c:pt idx="1">
                  <c:v>27278</c:v>
                </c:pt>
                <c:pt idx="2">
                  <c:v>26325</c:v>
                </c:pt>
                <c:pt idx="3">
                  <c:v>25219</c:v>
                </c:pt>
                <c:pt idx="4">
                  <c:v>23549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60288"/>
        <c:axId val="99261824"/>
      </c:barChart>
      <c:catAx>
        <c:axId val="99260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9261824"/>
        <c:crosses val="autoZero"/>
        <c:auto val="1"/>
        <c:lblAlgn val="ctr"/>
        <c:lblOffset val="100"/>
        <c:noMultiLvlLbl val="0"/>
      </c:catAx>
      <c:valAx>
        <c:axId val="99261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9260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439706829099193E-2"/>
          <c:y val="0.15408393017242961"/>
          <c:w val="0.86796909820234736"/>
          <c:h val="0.6207700832133208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Лист8!$A$2:$A$3</c:f>
              <c:strCache>
                <c:ptCount val="2"/>
                <c:pt idx="0">
                  <c:v>Стоматологические кабинеты в общеобразовательных организациях</c:v>
                </c:pt>
                <c:pt idx="1">
                  <c:v>Стоматологические кабинеты в дошкольных образовательных организациях</c:v>
                </c:pt>
              </c:strCache>
            </c:strRef>
          </c:cat>
          <c:val>
            <c:numRef>
              <c:f>Лист8!$B$2:$B$3</c:f>
              <c:numCache>
                <c:formatCode>General</c:formatCode>
                <c:ptCount val="2"/>
                <c:pt idx="0">
                  <c:v>142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754368"/>
        <c:axId val="100898688"/>
      </c:barChart>
      <c:catAx>
        <c:axId val="99754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 b="1" baseline="0">
                <a:latin typeface="+mn-lt"/>
              </a:defRPr>
            </a:pPr>
            <a:endParaRPr lang="ru-RU"/>
          </a:p>
        </c:txPr>
        <c:crossAx val="100898688"/>
        <c:crosses val="autoZero"/>
        <c:auto val="1"/>
        <c:lblAlgn val="ctr"/>
        <c:lblOffset val="100"/>
        <c:noMultiLvlLbl val="0"/>
      </c:catAx>
      <c:valAx>
        <c:axId val="10089868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9975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890660297004"/>
          <c:y val="4.3514314309000948E-2"/>
          <c:w val="0.86481178017257343"/>
          <c:h val="0.858300268581351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Лист11!$B$3</c:f>
              <c:strCache>
                <c:ptCount val="1"/>
                <c:pt idx="0">
                  <c:v>Основная группа (%)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Лист11!$A$4:$A$7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Лист11!$B$4:$B$7</c:f>
              <c:numCache>
                <c:formatCode>General</c:formatCode>
                <c:ptCount val="4"/>
                <c:pt idx="0">
                  <c:v>90</c:v>
                </c:pt>
                <c:pt idx="1">
                  <c:v>89</c:v>
                </c:pt>
                <c:pt idx="2">
                  <c:v>88.4</c:v>
                </c:pt>
                <c:pt idx="3">
                  <c:v>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863296"/>
        <c:axId val="89901312"/>
      </c:barChart>
      <c:catAx>
        <c:axId val="89863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9901312"/>
        <c:crosses val="autoZero"/>
        <c:auto val="1"/>
        <c:lblAlgn val="ctr"/>
        <c:lblOffset val="100"/>
        <c:noMultiLvlLbl val="0"/>
      </c:catAx>
      <c:valAx>
        <c:axId val="89901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863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803702366403734"/>
          <c:y val="0"/>
          <c:w val="0.66668911787579155"/>
          <c:h val="0.2668386434959830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915292248133627E-2"/>
          <c:y val="6.4545247669844652E-2"/>
          <c:w val="0.88405294824842806"/>
          <c:h val="0.855079819123575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Лист11!$B$3</c:f>
              <c:strCache>
                <c:ptCount val="1"/>
                <c:pt idx="0">
                  <c:v>Основная группа (%)</c:v>
                </c:pt>
              </c:strCache>
            </c:strRef>
          </c:tx>
          <c:invertIfNegative val="0"/>
          <c:cat>
            <c:numRef>
              <c:f>Лист11!$A$4:$A$7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Лист11!$B$4:$B$7</c:f>
            </c:numRef>
          </c:val>
        </c:ser>
        <c:ser>
          <c:idx val="1"/>
          <c:order val="1"/>
          <c:tx>
            <c:strRef>
              <c:f>Лист11!$C$3</c:f>
              <c:strCache>
                <c:ptCount val="1"/>
                <c:pt idx="0">
                  <c:v>Подготовительная (%) 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Лист11!$A$4:$A$7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Лист11!$C$4:$C$7</c:f>
              <c:numCache>
                <c:formatCode>General</c:formatCode>
                <c:ptCount val="4"/>
                <c:pt idx="0">
                  <c:v>8.1</c:v>
                </c:pt>
                <c:pt idx="1">
                  <c:v>8.1999999999999993</c:v>
                </c:pt>
                <c:pt idx="2">
                  <c:v>9</c:v>
                </c:pt>
                <c:pt idx="3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966784"/>
        <c:axId val="102968320"/>
      </c:barChart>
      <c:catAx>
        <c:axId val="10296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2968320"/>
        <c:crosses val="autoZero"/>
        <c:auto val="1"/>
        <c:lblAlgn val="ctr"/>
        <c:lblOffset val="100"/>
        <c:noMultiLvlLbl val="0"/>
      </c:catAx>
      <c:valAx>
        <c:axId val="102968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966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2973971533035457E-2"/>
          <c:y val="7.0935638128477571E-2"/>
          <c:w val="0.49952042649746042"/>
          <c:h val="0.15665972614776583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dirty="0"/>
              <a:t>Психические расстройства, связанные с употреблением </a:t>
            </a:r>
            <a:r>
              <a:rPr lang="ru-RU" dirty="0" smtClean="0"/>
              <a:t>ПАВ (человек)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Лист9!$B$1</c:f>
              <c:strCache>
                <c:ptCount val="1"/>
                <c:pt idx="0">
                  <c:v>Психические расстройства, связанные с употреблением ПАВ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Лист9!$B$2:$B$6</c:f>
              <c:numCache>
                <c:formatCode>General</c:formatCode>
                <c:ptCount val="5"/>
                <c:pt idx="0">
                  <c:v>237</c:v>
                </c:pt>
                <c:pt idx="1">
                  <c:v>274</c:v>
                </c:pt>
                <c:pt idx="2">
                  <c:v>318</c:v>
                </c:pt>
                <c:pt idx="3">
                  <c:v>228</c:v>
                </c:pt>
                <c:pt idx="4">
                  <c:v>317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151168"/>
        <c:axId val="134460160"/>
      </c:barChart>
      <c:catAx>
        <c:axId val="134151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4460160"/>
        <c:crosses val="autoZero"/>
        <c:auto val="1"/>
        <c:lblAlgn val="ctr"/>
        <c:lblOffset val="100"/>
        <c:noMultiLvlLbl val="0"/>
      </c:catAx>
      <c:valAx>
        <c:axId val="134460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4151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dirty="0" smtClean="0"/>
              <a:t>Токсикомания (человек)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Лист9!$B$1</c:f>
              <c:strCache>
                <c:ptCount val="1"/>
                <c:pt idx="0">
                  <c:v>Психические расстройства, связанные с употреблением ПАВ</c:v>
                </c:pt>
              </c:strCache>
            </c:strRef>
          </c:tx>
          <c:invertIfNegative val="0"/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Лист9!$B$2:$B$6</c:f>
            </c:numRef>
          </c:val>
        </c:ser>
        <c:ser>
          <c:idx val="1"/>
          <c:order val="1"/>
          <c:tx>
            <c:strRef>
              <c:f>Лист9!$C$1</c:f>
              <c:strCache>
                <c:ptCount val="1"/>
                <c:pt idx="0">
                  <c:v>Наркомания</c:v>
                </c:pt>
              </c:strCache>
            </c:strRef>
          </c:tx>
          <c:invertIfNegative val="0"/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Лист9!$C$2:$C$6</c:f>
            </c:numRef>
          </c:val>
        </c:ser>
        <c:ser>
          <c:idx val="2"/>
          <c:order val="2"/>
          <c:tx>
            <c:strRef>
              <c:f>Лист9!$D$1</c:f>
              <c:strCache>
                <c:ptCount val="1"/>
                <c:pt idx="0">
                  <c:v>Токсикомания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Лист9!$D$2:$D$6</c:f>
              <c:numCache>
                <c:formatCode>General</c:formatCode>
                <c:ptCount val="5"/>
                <c:pt idx="0">
                  <c:v>16</c:v>
                </c:pt>
                <c:pt idx="1">
                  <c:v>7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177856"/>
        <c:axId val="151179648"/>
      </c:barChart>
      <c:catAx>
        <c:axId val="151177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1179648"/>
        <c:crosses val="autoZero"/>
        <c:auto val="1"/>
        <c:lblAlgn val="ctr"/>
        <c:lblOffset val="100"/>
        <c:noMultiLvlLbl val="0"/>
      </c:catAx>
      <c:valAx>
        <c:axId val="151179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1177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/>
              <a:t>Употребление алкоголя (человек)</a:t>
            </a:r>
            <a:r>
              <a:rPr lang="ru-RU" sz="1400" baseline="0" dirty="0" smtClean="0"/>
              <a:t> </a:t>
            </a:r>
            <a:endParaRPr lang="ru-RU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Лист9!$B$1</c:f>
              <c:strCache>
                <c:ptCount val="1"/>
                <c:pt idx="0">
                  <c:v>Психические расстройства, связанные с употреблением ПАВ</c:v>
                </c:pt>
              </c:strCache>
            </c:strRef>
          </c:tx>
          <c:invertIfNegative val="0"/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Лист9!$B$2:$B$6</c:f>
            </c:numRef>
          </c:val>
        </c:ser>
        <c:ser>
          <c:idx val="1"/>
          <c:order val="1"/>
          <c:tx>
            <c:strRef>
              <c:f>Лист9!$C$1</c:f>
              <c:strCache>
                <c:ptCount val="1"/>
                <c:pt idx="0">
                  <c:v>Наркомания</c:v>
                </c:pt>
              </c:strCache>
            </c:strRef>
          </c:tx>
          <c:invertIfNegative val="0"/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Лист9!$C$2:$C$6</c:f>
            </c:numRef>
          </c:val>
        </c:ser>
        <c:ser>
          <c:idx val="2"/>
          <c:order val="2"/>
          <c:tx>
            <c:strRef>
              <c:f>Лист9!$D$1</c:f>
              <c:strCache>
                <c:ptCount val="1"/>
                <c:pt idx="0">
                  <c:v>Токсикомания</c:v>
                </c:pt>
              </c:strCache>
            </c:strRef>
          </c:tx>
          <c:invertIfNegative val="0"/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Лист9!$D$2:$D$6</c:f>
            </c:numRef>
          </c:val>
        </c:ser>
        <c:ser>
          <c:idx val="3"/>
          <c:order val="3"/>
          <c:tx>
            <c:strRef>
              <c:f>Лист9!$E$1</c:f>
              <c:strCache>
                <c:ptCount val="1"/>
                <c:pt idx="0">
                  <c:v>Пагубное (употребление алкоголя)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Лист9!$A$2:$A$6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Лист9!$E$2:$E$6</c:f>
              <c:numCache>
                <c:formatCode>General</c:formatCode>
                <c:ptCount val="5"/>
                <c:pt idx="0">
                  <c:v>137</c:v>
                </c:pt>
                <c:pt idx="1">
                  <c:v>166</c:v>
                </c:pt>
                <c:pt idx="2">
                  <c:v>208</c:v>
                </c:pt>
                <c:pt idx="3">
                  <c:v>148</c:v>
                </c:pt>
                <c:pt idx="4">
                  <c:v>205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211008"/>
        <c:axId val="151220992"/>
      </c:barChart>
      <c:catAx>
        <c:axId val="15121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1220992"/>
        <c:crosses val="autoZero"/>
        <c:auto val="1"/>
        <c:lblAlgn val="ctr"/>
        <c:lblOffset val="100"/>
        <c:noMultiLvlLbl val="0"/>
      </c:catAx>
      <c:valAx>
        <c:axId val="151220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1211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403399622264194E-2"/>
          <c:y val="0.22657810100871983"/>
          <c:w val="0.93784804720573811"/>
          <c:h val="0.515821611608372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strRef>
              <c:f>Лист6!$A$3:$A$7</c:f>
              <c:strCache>
                <c:ptCount val="5"/>
                <c:pt idx="0">
                  <c:v>2012 - 2013 учебный год</c:v>
                </c:pt>
                <c:pt idx="1">
                  <c:v>2013-2014 учебный год</c:v>
                </c:pt>
                <c:pt idx="2">
                  <c:v>2014-2015 учебный год</c:v>
                </c:pt>
                <c:pt idx="3">
                  <c:v>2015-2016 учебный год</c:v>
                </c:pt>
                <c:pt idx="4">
                  <c:v>2016-2017 учебный год </c:v>
                </c:pt>
              </c:strCache>
            </c:strRef>
          </c:cat>
          <c:val>
            <c:numRef>
              <c:f>Лист6!$B$3:$B$7</c:f>
              <c:numCache>
                <c:formatCode>General</c:formatCode>
                <c:ptCount val="5"/>
                <c:pt idx="0">
                  <c:v>90</c:v>
                </c:pt>
                <c:pt idx="1">
                  <c:v>91.2</c:v>
                </c:pt>
                <c:pt idx="2">
                  <c:v>97.5</c:v>
                </c:pt>
                <c:pt idx="3">
                  <c:v>70</c:v>
                </c:pt>
                <c:pt idx="4">
                  <c:v>81.099999999999994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885120"/>
        <c:axId val="152886656"/>
      </c:barChart>
      <c:catAx>
        <c:axId val="152885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ru-RU"/>
          </a:p>
        </c:txPr>
        <c:crossAx val="152886656"/>
        <c:crosses val="autoZero"/>
        <c:auto val="1"/>
        <c:lblAlgn val="ctr"/>
        <c:lblOffset val="100"/>
        <c:noMultiLvlLbl val="0"/>
      </c:catAx>
      <c:valAx>
        <c:axId val="152886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2885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Впервые установлен диагноз ВИЧ </a:t>
            </a:r>
          </a:p>
        </c:rich>
      </c:tx>
      <c:layout>
        <c:manualLayout>
          <c:xMode val="edge"/>
          <c:yMode val="edge"/>
          <c:x val="0.13010226316050116"/>
          <c:y val="1.9642228626261415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</c:v>
                </c:pt>
                <c:pt idx="1">
                  <c:v>23</c:v>
                </c:pt>
                <c:pt idx="2">
                  <c:v>26</c:v>
                </c:pt>
                <c:pt idx="3">
                  <c:v>14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855616"/>
        <c:axId val="167857152"/>
      </c:barChart>
      <c:catAx>
        <c:axId val="167855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857152"/>
        <c:crosses val="autoZero"/>
        <c:auto val="1"/>
        <c:lblAlgn val="ctr"/>
        <c:lblOffset val="100"/>
        <c:noMultiLvlLbl val="0"/>
      </c:catAx>
      <c:valAx>
        <c:axId val="16785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855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Впервые установлен диагноз  туберкулез</a:t>
            </a:r>
            <a:endParaRPr lang="ru-RU" dirty="0"/>
          </a:p>
        </c:rich>
      </c:tx>
      <c:layout>
        <c:manualLayout>
          <c:xMode val="edge"/>
          <c:yMode val="edge"/>
          <c:x val="0.20988981330163917"/>
          <c:y val="2.660906258577232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</c:v>
                </c:pt>
                <c:pt idx="1">
                  <c:v>26</c:v>
                </c:pt>
                <c:pt idx="2">
                  <c:v>28</c:v>
                </c:pt>
                <c:pt idx="3">
                  <c:v>37</c:v>
                </c:pt>
                <c:pt idx="4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873920"/>
        <c:axId val="167883904"/>
      </c:barChart>
      <c:catAx>
        <c:axId val="167873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7883904"/>
        <c:crosses val="autoZero"/>
        <c:auto val="1"/>
        <c:lblAlgn val="ctr"/>
        <c:lblOffset val="100"/>
        <c:noMultiLvlLbl val="0"/>
      </c:catAx>
      <c:valAx>
        <c:axId val="167883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873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8003319265895876E-2"/>
          <c:y val="2.6461399183874464E-2"/>
          <c:w val="0.90785213362898798"/>
          <c:h val="0.91383127099991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Лист7!$B$1</c:f>
              <c:strCache>
                <c:ptCount val="1"/>
                <c:pt idx="0">
                  <c:v>Всего суицидальных попыток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Лист7!$A$2:$A$9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Лист7!$B$2:$B$9</c:f>
              <c:numCache>
                <c:formatCode>General</c:formatCode>
                <c:ptCount val="8"/>
                <c:pt idx="0">
                  <c:v>131</c:v>
                </c:pt>
                <c:pt idx="1">
                  <c:v>149</c:v>
                </c:pt>
                <c:pt idx="2">
                  <c:v>154</c:v>
                </c:pt>
                <c:pt idx="3">
                  <c:v>72</c:v>
                </c:pt>
                <c:pt idx="4">
                  <c:v>58</c:v>
                </c:pt>
                <c:pt idx="5">
                  <c:v>68</c:v>
                </c:pt>
                <c:pt idx="6">
                  <c:v>97</c:v>
                </c:pt>
                <c:pt idx="7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Лист7!$C$1</c:f>
              <c:strCache>
                <c:ptCount val="1"/>
                <c:pt idx="0">
                  <c:v>из них завершенная суицидальная попытка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Лист7!$A$2:$A$9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Лист7!$C$2:$C$9</c:f>
              <c:numCache>
                <c:formatCode>General</c:formatCode>
                <c:ptCount val="8"/>
                <c:pt idx="0">
                  <c:v>8</c:v>
                </c:pt>
                <c:pt idx="1">
                  <c:v>11</c:v>
                </c:pt>
                <c:pt idx="2">
                  <c:v>7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031808"/>
        <c:axId val="153033344"/>
      </c:barChart>
      <c:catAx>
        <c:axId val="15303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3033344"/>
        <c:crosses val="autoZero"/>
        <c:auto val="1"/>
        <c:lblAlgn val="ctr"/>
        <c:lblOffset val="100"/>
        <c:noMultiLvlLbl val="0"/>
      </c:catAx>
      <c:valAx>
        <c:axId val="153033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0318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9634713342353134"/>
          <c:y val="3.9614592372619259E-2"/>
          <c:w val="0.54325242400768259"/>
          <c:h val="0.22959385894059819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Динамика младенческой смертности</a:t>
            </a:r>
            <a:endParaRPr lang="en-US" sz="20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Лист4!$B$1</c:f>
              <c:strCache>
                <c:ptCount val="1"/>
                <c:pt idx="0">
                  <c:v>Показатели годности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Лист4!$A$2:$A$6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Лист4!$B$2:$B$6</c:f>
              <c:numCache>
                <c:formatCode>General</c:formatCode>
                <c:ptCount val="5"/>
                <c:pt idx="0">
                  <c:v>5.5</c:v>
                </c:pt>
                <c:pt idx="1">
                  <c:v>4.5</c:v>
                </c:pt>
                <c:pt idx="2">
                  <c:v>5</c:v>
                </c:pt>
                <c:pt idx="3">
                  <c:v>4.0999999999999996</c:v>
                </c:pt>
                <c:pt idx="4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989760"/>
        <c:axId val="31991296"/>
      </c:barChart>
      <c:catAx>
        <c:axId val="31989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1991296"/>
        <c:crosses val="autoZero"/>
        <c:auto val="1"/>
        <c:lblAlgn val="ctr"/>
        <c:lblOffset val="100"/>
        <c:noMultiLvlLbl val="0"/>
      </c:catAx>
      <c:valAx>
        <c:axId val="31991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9897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919592308754487"/>
          <c:y val="0.11397592847910157"/>
          <c:w val="0.88395384562275625"/>
          <c:h val="0.82180158987285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Лист5!$B$2</c:f>
              <c:strCache>
                <c:ptCount val="1"/>
                <c:pt idx="0">
                  <c:v>Количество обращений на телефон доверия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Лист5!$A$3:$A$7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Лист5!$B$3:$B$7</c:f>
              <c:numCache>
                <c:formatCode>General</c:formatCode>
                <c:ptCount val="5"/>
                <c:pt idx="0">
                  <c:v>2184</c:v>
                </c:pt>
                <c:pt idx="1">
                  <c:v>1577</c:v>
                </c:pt>
                <c:pt idx="2">
                  <c:v>369</c:v>
                </c:pt>
                <c:pt idx="3">
                  <c:v>479</c:v>
                </c:pt>
                <c:pt idx="4">
                  <c:v>497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85280"/>
        <c:axId val="153092864"/>
      </c:barChart>
      <c:catAx>
        <c:axId val="15318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53092864"/>
        <c:crosses val="autoZero"/>
        <c:auto val="1"/>
        <c:lblAlgn val="ctr"/>
        <c:lblOffset val="100"/>
        <c:noMultiLvlLbl val="0"/>
      </c:catAx>
      <c:valAx>
        <c:axId val="153092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185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21168156638039407"/>
          <c:y val="1.5117367911501896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Лист12!$C$3</c:f>
              <c:strCache>
                <c:ptCount val="1"/>
                <c:pt idx="0">
                  <c:v>Объем бюджетного финансирования, тысяч рублей</c:v>
                </c:pt>
              </c:strCache>
            </c:strRef>
          </c:tx>
          <c:spPr>
            <a:solidFill>
              <a:srgbClr val="A5D028">
                <a:lumMod val="7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Лист12!$B$4:$B$8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Лист12!$C$4:$C$8</c:f>
              <c:numCache>
                <c:formatCode>General</c:formatCode>
                <c:ptCount val="5"/>
                <c:pt idx="0">
                  <c:v>451861.2</c:v>
                </c:pt>
                <c:pt idx="1">
                  <c:v>490838.5</c:v>
                </c:pt>
                <c:pt idx="2">
                  <c:v>551915.5</c:v>
                </c:pt>
                <c:pt idx="3">
                  <c:v>636719.1</c:v>
                </c:pt>
                <c:pt idx="4">
                  <c:v>554950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904384"/>
        <c:axId val="167905920"/>
      </c:barChart>
      <c:catAx>
        <c:axId val="167904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67905920"/>
        <c:crosses val="autoZero"/>
        <c:auto val="1"/>
        <c:lblAlgn val="ctr"/>
        <c:lblOffset val="100"/>
        <c:noMultiLvlLbl val="0"/>
      </c:catAx>
      <c:valAx>
        <c:axId val="167905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904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Лист12!$C$3</c:f>
              <c:strCache>
                <c:ptCount val="1"/>
                <c:pt idx="0">
                  <c:v>Объем бюджетного финансирования, тысяч рублей</c:v>
                </c:pt>
              </c:strCache>
            </c:strRef>
          </c:tx>
          <c:invertIfNegative val="0"/>
          <c:cat>
            <c:numRef>
              <c:f>Лист12!$B$4:$B$8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Лист12!$C$4:$C$8</c:f>
            </c:numRef>
          </c:val>
        </c:ser>
        <c:ser>
          <c:idx val="1"/>
          <c:order val="1"/>
          <c:tx>
            <c:strRef>
              <c:f>Лист12!$D$3</c:f>
              <c:strCache>
                <c:ptCount val="1"/>
                <c:pt idx="0">
                  <c:v>Количество детей, обеспеченных бесплатным полноценным питанием 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Лист12!$B$4:$B$8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Лист12!$D$4:$D$8</c:f>
              <c:numCache>
                <c:formatCode>General</c:formatCode>
                <c:ptCount val="5"/>
                <c:pt idx="0">
                  <c:v>29726</c:v>
                </c:pt>
                <c:pt idx="1">
                  <c:v>32560</c:v>
                </c:pt>
                <c:pt idx="2">
                  <c:v>36862</c:v>
                </c:pt>
                <c:pt idx="3">
                  <c:v>41411</c:v>
                </c:pt>
                <c:pt idx="4">
                  <c:v>43095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353792"/>
        <c:axId val="168355328"/>
      </c:barChart>
      <c:catAx>
        <c:axId val="16835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68355328"/>
        <c:crosses val="autoZero"/>
        <c:auto val="1"/>
        <c:lblAlgn val="ctr"/>
        <c:lblOffset val="100"/>
        <c:noMultiLvlLbl val="0"/>
      </c:catAx>
      <c:valAx>
        <c:axId val="168355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353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аборты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286268603899978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596588033428383E-2"/>
                  <c:y val="9.79829401671419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7982940167141916E-3"/>
                  <c:y val="1.46974410250712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6128784044571179E-2"/>
                  <c:y val="2.449573504178547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99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162</c:v>
                </c:pt>
                <c:pt idx="1">
                  <c:v>139</c:v>
                </c:pt>
                <c:pt idx="2">
                  <c:v>75</c:v>
                </c:pt>
                <c:pt idx="3">
                  <c:v>79</c:v>
                </c:pt>
                <c:pt idx="4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99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253</c:v>
                </c:pt>
                <c:pt idx="1">
                  <c:v>211</c:v>
                </c:pt>
                <c:pt idx="2">
                  <c:v>192</c:v>
                </c:pt>
                <c:pt idx="3">
                  <c:v>189</c:v>
                </c:pt>
                <c:pt idx="4">
                  <c:v>117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2013 г</c:v>
                </c:pt>
                <c:pt idx="1">
                  <c:v>2014 г</c:v>
                </c:pt>
                <c:pt idx="2">
                  <c:v>2015 г</c:v>
                </c:pt>
                <c:pt idx="3">
                  <c:v>2016 г</c:v>
                </c:pt>
                <c:pt idx="4">
                  <c:v>2017 г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072448"/>
        <c:axId val="34073984"/>
      </c:barChart>
      <c:catAx>
        <c:axId val="34072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99" baseline="0"/>
            </a:pPr>
            <a:endParaRPr lang="ru-RU"/>
          </a:p>
        </c:txPr>
        <c:crossAx val="34073984"/>
        <c:crosses val="autoZero"/>
        <c:auto val="1"/>
        <c:lblAlgn val="ctr"/>
        <c:lblOffset val="100"/>
        <c:noMultiLvlLbl val="0"/>
      </c:catAx>
      <c:valAx>
        <c:axId val="340739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4072448"/>
        <c:crosses val="autoZero"/>
        <c:crossBetween val="between"/>
      </c:valAx>
      <c:spPr>
        <a:noFill/>
        <a:ln w="25376">
          <a:noFill/>
        </a:ln>
      </c:spPr>
    </c:plotArea>
    <c:legend>
      <c:legendPos val="r"/>
      <c:legendEntry>
        <c:idx val="2"/>
        <c:delete val="1"/>
      </c:legendEntry>
      <c:layout/>
      <c:overlay val="0"/>
      <c:txPr>
        <a:bodyPr/>
        <a:lstStyle/>
        <a:p>
          <a:pPr>
            <a:defRPr sz="1199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4615054423632452E-2"/>
          <c:y val="7.5851687653727781E-2"/>
          <c:w val="0.8685083855318898"/>
          <c:h val="0.535575107039388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Лист5!$B$1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numFmt formatCode="#\ ?/?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Лист5!$A$2:$A$7</c:f>
              <c:strCache>
                <c:ptCount val="6"/>
                <c:pt idx="0">
                  <c:v>Нейрохирургия</c:v>
                </c:pt>
                <c:pt idx="1">
                  <c:v>Онкология</c:v>
                </c:pt>
                <c:pt idx="2">
                  <c:v>Педиатрия</c:v>
                </c:pt>
                <c:pt idx="3">
                  <c:v>Сердечно-сосудистая хирургия</c:v>
                </c:pt>
                <c:pt idx="4">
                  <c:v>Травматология-ортопедия</c:v>
                </c:pt>
                <c:pt idx="5">
                  <c:v>Прочие</c:v>
                </c:pt>
              </c:strCache>
            </c:strRef>
          </c:cat>
          <c:val>
            <c:numRef>
              <c:f>Лист5!$B$2:$B$7</c:f>
              <c:numCache>
                <c:formatCode>0</c:formatCode>
                <c:ptCount val="6"/>
                <c:pt idx="0">
                  <c:v>59</c:v>
                </c:pt>
                <c:pt idx="1">
                  <c:v>100</c:v>
                </c:pt>
                <c:pt idx="2">
                  <c:v>180</c:v>
                </c:pt>
                <c:pt idx="3">
                  <c:v>33</c:v>
                </c:pt>
                <c:pt idx="4">
                  <c:v>89</c:v>
                </c:pt>
                <c:pt idx="5">
                  <c:v>126</c:v>
                </c:pt>
              </c:numCache>
            </c:numRef>
          </c:val>
        </c:ser>
        <c:ser>
          <c:idx val="1"/>
          <c:order val="1"/>
          <c:tx>
            <c:strRef>
              <c:f>Лист5!$C$1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2.9938885861173556E-1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Лист5!$A$2:$A$7</c:f>
              <c:strCache>
                <c:ptCount val="6"/>
                <c:pt idx="0">
                  <c:v>Нейрохирургия</c:v>
                </c:pt>
                <c:pt idx="1">
                  <c:v>Онкология</c:v>
                </c:pt>
                <c:pt idx="2">
                  <c:v>Педиатрия</c:v>
                </c:pt>
                <c:pt idx="3">
                  <c:v>Сердечно-сосудистая хирургия</c:v>
                </c:pt>
                <c:pt idx="4">
                  <c:v>Травматология-ортопедия</c:v>
                </c:pt>
                <c:pt idx="5">
                  <c:v>Прочие</c:v>
                </c:pt>
              </c:strCache>
            </c:strRef>
          </c:cat>
          <c:val>
            <c:numRef>
              <c:f>Лист5!$C$2:$C$7</c:f>
              <c:numCache>
                <c:formatCode>0</c:formatCode>
                <c:ptCount val="6"/>
                <c:pt idx="0">
                  <c:v>39</c:v>
                </c:pt>
                <c:pt idx="1">
                  <c:v>68</c:v>
                </c:pt>
                <c:pt idx="2">
                  <c:v>125</c:v>
                </c:pt>
                <c:pt idx="3">
                  <c:v>55</c:v>
                </c:pt>
                <c:pt idx="4">
                  <c:v>79</c:v>
                </c:pt>
                <c:pt idx="5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704384"/>
        <c:axId val="89457408"/>
      </c:barChart>
      <c:catAx>
        <c:axId val="34704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200"/>
            </a:pPr>
            <a:endParaRPr lang="ru-RU"/>
          </a:p>
        </c:txPr>
        <c:crossAx val="89457408"/>
        <c:crosses val="autoZero"/>
        <c:auto val="1"/>
        <c:lblAlgn val="ctr"/>
        <c:lblOffset val="100"/>
        <c:noMultiLvlLbl val="0"/>
      </c:catAx>
      <c:valAx>
        <c:axId val="89457408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347043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9420071102993912"/>
          <c:y val="1.687846649517575E-5"/>
          <c:w val="0.47736782633451075"/>
          <c:h val="9.6180867040953105E-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Лист4!$B$1</c:f>
              <c:strCache>
                <c:ptCount val="1"/>
                <c:pt idx="0">
                  <c:v>Показатели годности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numRef>
              <c:f>Лист4!$A$2:$A$6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Лист4!$B$2:$B$6</c:f>
              <c:numCache>
                <c:formatCode>General</c:formatCode>
                <c:ptCount val="5"/>
                <c:pt idx="0">
                  <c:v>2618</c:v>
                </c:pt>
                <c:pt idx="1">
                  <c:v>4227</c:v>
                </c:pt>
                <c:pt idx="2">
                  <c:v>5337</c:v>
                </c:pt>
                <c:pt idx="3">
                  <c:v>5582</c:v>
                </c:pt>
                <c:pt idx="4">
                  <c:v>5372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66496"/>
        <c:axId val="34280576"/>
      </c:barChart>
      <c:catAx>
        <c:axId val="34266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/>
            </a:pPr>
            <a:endParaRPr lang="ru-RU"/>
          </a:p>
        </c:txPr>
        <c:crossAx val="34280576"/>
        <c:crosses val="autoZero"/>
        <c:auto val="1"/>
        <c:lblAlgn val="ctr"/>
        <c:lblOffset val="100"/>
        <c:noMultiLvlLbl val="0"/>
      </c:catAx>
      <c:valAx>
        <c:axId val="34280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266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994089134129132E-2"/>
          <c:y val="0.21653719372035019"/>
          <c:w val="0.92618155595880292"/>
          <c:h val="0.78346280627964981"/>
        </c:manualLayout>
      </c:layout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Лист3!$A$2:$A$4</c:f>
              <c:strCache>
                <c:ptCount val="3"/>
                <c:pt idx="0">
                  <c:v>Психические расстройства и расстройства поведения</c:v>
                </c:pt>
                <c:pt idx="1">
                  <c:v>Болезни нервной системы</c:v>
                </c:pt>
                <c:pt idx="2">
                  <c:v>Врожденные аномалии </c:v>
                </c:pt>
              </c:strCache>
            </c:strRef>
          </c:cat>
          <c:val>
            <c:numRef>
              <c:f>Лист3!$B$2:$B$4</c:f>
              <c:numCache>
                <c:formatCode>0.0%</c:formatCode>
                <c:ptCount val="3"/>
                <c:pt idx="0">
                  <c:v>0.30599999999999999</c:v>
                </c:pt>
                <c:pt idx="1">
                  <c:v>0.28000000000000003</c:v>
                </c:pt>
                <c:pt idx="2">
                  <c:v>0.115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1.4619259549078101E-2"/>
          <c:w val="0.98282443925983543"/>
          <c:h val="0.29455969538738119"/>
        </c:manualLayout>
      </c:layout>
      <c:overlay val="0"/>
      <c:txPr>
        <a:bodyPr/>
        <a:lstStyle/>
        <a:p>
          <a:pPr>
            <a:defRPr sz="13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180342485486547"/>
          <c:y val="0.15649872570276541"/>
          <c:w val="0.70457925901818363"/>
          <c:h val="0.771076495872798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Лист4!$B$1</c:f>
              <c:strCache>
                <c:ptCount val="1"/>
                <c:pt idx="0">
                  <c:v>Выписано рецептов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925170272982851E-2"/>
                  <c:y val="-2.5053460533895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94655019498775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0925170272982851E-2"/>
                  <c:y val="-2.50534605338951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numRef>
              <c:f>Лист4!$A$2:$A$6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Лист4!$B$2:$B$6</c:f>
              <c:numCache>
                <c:formatCode>General</c:formatCode>
                <c:ptCount val="5"/>
                <c:pt idx="0">
                  <c:v>920</c:v>
                </c:pt>
                <c:pt idx="1">
                  <c:v>1038</c:v>
                </c:pt>
                <c:pt idx="2">
                  <c:v>1073</c:v>
                </c:pt>
                <c:pt idx="3">
                  <c:v>1278</c:v>
                </c:pt>
                <c:pt idx="4">
                  <c:v>1287</c:v>
                </c:pt>
              </c:numCache>
            </c:numRef>
          </c:val>
        </c:ser>
        <c:ser>
          <c:idx val="1"/>
          <c:order val="1"/>
          <c:tx>
            <c:strRef>
              <c:f>Лист4!$C$1</c:f>
              <c:strCache>
                <c:ptCount val="1"/>
                <c:pt idx="0">
                  <c:v>Обслужено рецептов</c:v>
                </c:pt>
              </c:strCache>
            </c:strRef>
          </c:tx>
          <c:invertIfNegative val="0"/>
          <c:cat>
            <c:numRef>
              <c:f>Лист4!$A$2:$A$6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Лист4!$C$2:$C$6</c:f>
              <c:numCache>
                <c:formatCode>General</c:formatCode>
                <c:ptCount val="5"/>
                <c:pt idx="0">
                  <c:v>920</c:v>
                </c:pt>
                <c:pt idx="1">
                  <c:v>1038</c:v>
                </c:pt>
                <c:pt idx="2">
                  <c:v>1073</c:v>
                </c:pt>
                <c:pt idx="3">
                  <c:v>1185</c:v>
                </c:pt>
                <c:pt idx="4">
                  <c:v>1272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561600"/>
        <c:axId val="95563136"/>
      </c:barChart>
      <c:catAx>
        <c:axId val="95561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5563136"/>
        <c:crosses val="autoZero"/>
        <c:auto val="1"/>
        <c:lblAlgn val="ctr"/>
        <c:lblOffset val="100"/>
        <c:noMultiLvlLbl val="0"/>
      </c:catAx>
      <c:valAx>
        <c:axId val="9556313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95561600"/>
        <c:crosses val="autoZero"/>
        <c:crossBetween val="between"/>
      </c:valAx>
    </c:plotArea>
    <c:legend>
      <c:legendPos val="t"/>
      <c:legendEntry>
        <c:idx val="2"/>
        <c:delete val="1"/>
      </c:legendEntry>
      <c:layout>
        <c:manualLayout>
          <c:xMode val="edge"/>
          <c:yMode val="edge"/>
          <c:x val="3.2920421581508943E-2"/>
          <c:y val="0.12256955396099459"/>
          <c:w val="0.4602023854832224"/>
          <c:h val="0.14364868350155074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68115136965458"/>
          <c:y val="2.8378891878358122E-2"/>
          <c:w val="0.73757082546383734"/>
          <c:h val="0.90282842969138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Лист4!$B$2</c:f>
              <c:strCache>
                <c:ptCount val="1"/>
                <c:pt idx="0">
                  <c:v>Выписано рецептов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4767053188709344E-2"/>
                  <c:y val="2.6722620045584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479408242943341E-2"/>
                  <c:y val="-2.6722620045584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Лист4!$A$3:$A$7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Лист4!$B$3:$B$7</c:f>
              <c:numCache>
                <c:formatCode>General</c:formatCode>
                <c:ptCount val="5"/>
                <c:pt idx="0">
                  <c:v>14394</c:v>
                </c:pt>
                <c:pt idx="1">
                  <c:v>12952</c:v>
                </c:pt>
                <c:pt idx="2">
                  <c:v>15636</c:v>
                </c:pt>
                <c:pt idx="3">
                  <c:v>28712</c:v>
                </c:pt>
                <c:pt idx="4">
                  <c:v>24451</c:v>
                </c:pt>
              </c:numCache>
            </c:numRef>
          </c:val>
        </c:ser>
        <c:ser>
          <c:idx val="1"/>
          <c:order val="1"/>
          <c:tx>
            <c:strRef>
              <c:f>Лист4!$C$2</c:f>
              <c:strCache>
                <c:ptCount val="1"/>
                <c:pt idx="0">
                  <c:v>Обслужено рецептов</c:v>
                </c:pt>
              </c:strCache>
            </c:strRef>
          </c:tx>
          <c:invertIfNegative val="0"/>
          <c:trendline>
            <c:trendlineType val="linear"/>
            <c:dispRSqr val="0"/>
            <c:dispEq val="0"/>
          </c:trendline>
          <c:cat>
            <c:numRef>
              <c:f>Лист4!$A$3:$A$7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Лист4!$C$3:$C$7</c:f>
              <c:numCache>
                <c:formatCode>General</c:formatCode>
                <c:ptCount val="5"/>
                <c:pt idx="0">
                  <c:v>14270</c:v>
                </c:pt>
                <c:pt idx="1">
                  <c:v>12820</c:v>
                </c:pt>
                <c:pt idx="2">
                  <c:v>15594</c:v>
                </c:pt>
                <c:pt idx="3">
                  <c:v>24184</c:v>
                </c:pt>
                <c:pt idx="4">
                  <c:v>23892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349440"/>
        <c:axId val="100350976"/>
      </c:barChart>
      <c:catAx>
        <c:axId val="100349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00350976"/>
        <c:crosses val="autoZero"/>
        <c:auto val="1"/>
        <c:lblAlgn val="ctr"/>
        <c:lblOffset val="100"/>
        <c:noMultiLvlLbl val="0"/>
      </c:catAx>
      <c:valAx>
        <c:axId val="1003509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0034944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13134998889012331"/>
          <c:y val="1.590061980593703E-2"/>
          <c:w val="0.33866002068146273"/>
          <c:h val="0.15415521123631021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01465113348682"/>
          <c:y val="2.7939118947427448E-2"/>
          <c:w val="0.78006890271143337"/>
          <c:h val="0.909019233928150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Лист4!$B$2</c:f>
              <c:strCache>
                <c:ptCount val="1"/>
                <c:pt idx="0">
                  <c:v>Выписано рецептов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8062397372742199E-2"/>
                  <c:y val="1.2139603528832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63054187192118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4630541871921183E-2"/>
                  <c:y val="-4.04653450961099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numRef>
              <c:f>Лист4!$A$3:$A$7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Лист4!$B$3:$B$7</c:f>
              <c:numCache>
                <c:formatCode>General</c:formatCode>
                <c:ptCount val="5"/>
                <c:pt idx="0">
                  <c:v>113608</c:v>
                </c:pt>
                <c:pt idx="1">
                  <c:v>158591</c:v>
                </c:pt>
                <c:pt idx="2">
                  <c:v>175131</c:v>
                </c:pt>
                <c:pt idx="3">
                  <c:v>263888</c:v>
                </c:pt>
                <c:pt idx="4">
                  <c:v>186164</c:v>
                </c:pt>
              </c:numCache>
            </c:numRef>
          </c:val>
        </c:ser>
        <c:ser>
          <c:idx val="1"/>
          <c:order val="1"/>
          <c:tx>
            <c:strRef>
              <c:f>Лист4!$C$2</c:f>
              <c:strCache>
                <c:ptCount val="1"/>
                <c:pt idx="0">
                  <c:v>Обслужено рецептов</c:v>
                </c:pt>
              </c:strCache>
            </c:strRef>
          </c:tx>
          <c:invertIfNegative val="0"/>
          <c:cat>
            <c:numRef>
              <c:f>Лист4!$A$3:$A$7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Лист4!$C$3:$C$7</c:f>
              <c:numCache>
                <c:formatCode>General</c:formatCode>
                <c:ptCount val="5"/>
                <c:pt idx="0">
                  <c:v>113458</c:v>
                </c:pt>
                <c:pt idx="1">
                  <c:v>158454</c:v>
                </c:pt>
                <c:pt idx="2">
                  <c:v>175052</c:v>
                </c:pt>
                <c:pt idx="3">
                  <c:v>228761</c:v>
                </c:pt>
                <c:pt idx="4">
                  <c:v>186101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611584"/>
        <c:axId val="100613120"/>
      </c:barChart>
      <c:catAx>
        <c:axId val="100611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613120"/>
        <c:crosses val="autoZero"/>
        <c:auto val="1"/>
        <c:lblAlgn val="ctr"/>
        <c:lblOffset val="100"/>
        <c:noMultiLvlLbl val="0"/>
      </c:catAx>
      <c:valAx>
        <c:axId val="10061312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0061158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20249664936939413"/>
          <c:y val="4.410216536989383E-2"/>
          <c:w val="0.2846850407230489"/>
          <c:h val="0.151822585544504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EDA9C-98D7-44C6-8289-A96F86C3747A}" type="doc">
      <dgm:prSet loTypeId="urn:microsoft.com/office/officeart/2005/8/layout/architecture+Icon" loCatId="officeonlin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823C3A-A28B-4D6F-9100-2F34DE0CB6C8}">
      <dgm:prSet phldrT="[Текст]" custT="1"/>
      <dgm:spPr/>
      <dgm:t>
        <a:bodyPr vert="horz"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Департамент здравоохранения 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Ханты-Мансийского автономного округа -  Югры</a:t>
          </a:r>
        </a:p>
      </dgm:t>
    </dgm:pt>
    <dgm:pt modelId="{EBF9AEC8-9D2C-4999-ACAC-8FDDDE00AE40}" type="parTrans" cxnId="{03C5C1F8-9868-4DF7-92C6-4D1DAF2E51AF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E256F1-E019-4F3D-AB52-2C11475BD0F4}" type="sibTrans" cxnId="{03C5C1F8-9868-4DF7-92C6-4D1DAF2E51AF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458388-DAEF-49B5-96AD-A357D99BAF54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Диспансеры – 10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943D99-F7A4-444B-ACEF-80FF4AF84E91}" type="parTrans" cxnId="{1796D9F2-8701-49CF-90A7-2DA615A8C993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D9DC34-32EF-43FE-A6FF-D45AA32FD707}" type="sibTrans" cxnId="{1796D9F2-8701-49CF-90A7-2DA615A8C993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AEBD28-C823-4DE0-BDFF-9EA8B245858B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Окружные клинические больницы – 5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30360F-5DDB-4047-89DE-7AEFB7C2B0D5}" type="parTrans" cxnId="{56231C00-499D-4AE2-A71E-19FB4714B823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4D9FDD3-FE5B-43A7-AED8-F159E5A5C91D}" type="sibTrans" cxnId="{56231C00-499D-4AE2-A71E-19FB4714B823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400120-6D5D-480D-8F48-A3D08897AA88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Специализированные больницы – 6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E96384-D833-4538-BF05-D846F21C305D}" type="parTrans" cxnId="{D0AF33B5-F9AA-4FFB-AD0E-D9D369B46BA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BF62BD-9499-4227-B9B7-8F3C338A67EC}" type="sibTrans" cxnId="{D0AF33B5-F9AA-4FFB-AD0E-D9D369B46BA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CBF239-A3DE-456F-8C9B-4BF93679F37E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Городские больницы – 15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5BE26E-C646-4EA6-B28D-BDC9A26904AC}" type="parTrans" cxnId="{320829A1-5DEA-4224-BECD-334836381B10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9DE373-2060-4C4D-9A6E-B3CFCD75BE87}" type="sibTrans" cxnId="{320829A1-5DEA-4224-BECD-334836381B10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10A6EE-4CDF-49F3-B407-BB0BE033B306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Участковые больницы – 2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CD1A22-07E4-4FA1-9C16-500C3A01A044}" type="parTrans" cxnId="{18EDCACE-921C-46C0-9C1F-1A5516E6D465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35C50C-881C-4304-A4E2-8F25A3621C91}" type="sibTrans" cxnId="{18EDCACE-921C-46C0-9C1F-1A5516E6D465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593D24-4B41-4DFE-9979-1A64AAC7A2DE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Районные больницы – 11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3DABF8-B782-4CD0-998F-52F6E07AC49D}" type="parTrans" cxnId="{763C7940-72AC-4443-8BC0-401825442FD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685684-85FF-4F62-938E-C029F49DE57A}" type="sibTrans" cxnId="{763C7940-72AC-4443-8BC0-401825442FD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E3531B-D53F-4788-8497-4B7A764D26D7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Поликлиники – 14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97E0E0-FE97-45B6-BB8E-6B71DAC32258}" type="parTrans" cxnId="{3F3ABB1E-775C-430C-AA3F-675A41ABE8D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A5286-6C7D-4B73-97B9-2F103D676E9A}" type="sibTrans" cxnId="{3F3ABB1E-775C-430C-AA3F-675A41ABE8DD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82D1B7-AB70-481D-99CF-1DAA77948994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Медицинские организации особого типа – 5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14365F-07BE-4E51-BAB3-17A608B91077}" type="parTrans" cxnId="{9D6FB750-4FAD-43DA-AB09-3EAC85737C88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01AA6A-B5A5-428D-92D9-C34A81E0E4D1}" type="sibTrans" cxnId="{9D6FB750-4FAD-43DA-AB09-3EAC85737C88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CFABE0-2A74-41D7-935C-74CD62EF4E48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Детская окружная </a:t>
          </a:r>
        </a:p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больница – 1 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9F1A18-3E34-496C-BD01-0531C9EB7561}" type="parTrans" cxnId="{92376CF0-DE9F-433A-B620-473ADADC44A6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B0ADE5-082F-40EA-8266-F20939252ED3}" type="sibTrans" cxnId="{92376CF0-DE9F-433A-B620-473ADADC44A6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806B6E-BA26-4489-B56D-A8D71AF84C0D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Детская городская </a:t>
          </a:r>
        </a:p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больница – 1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C718FD-6566-461F-84D9-AE26BA5E47B0}" type="parTrans" cxnId="{50982EBE-3EEC-4FF5-ADE9-7DDF114756B9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224E94-3E17-4B6B-A524-4E67BC440668}" type="sibTrans" cxnId="{50982EBE-3EEC-4FF5-ADE9-7DDF114756B9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38A0B1-047B-4EF1-BF8E-B8F5C5AAF473}">
      <dgm:prSet phldrT="[Текст]" custT="1"/>
      <dgm:spPr/>
      <dgm:t>
        <a:bodyPr vert="vert270"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Стоматологические поликлиники – 14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07659-231E-4995-B1AB-C5DD631F3AD9}" type="parTrans" cxnId="{85A4BCB7-7778-4987-AADC-BD4C4C3713EA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4ACF02-27FC-4AFE-BD1A-A9EBF00EE2B7}" type="sibTrans" cxnId="{85A4BCB7-7778-4987-AADC-BD4C4C3713EA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319D18-1DF3-44E1-B2F2-854D99A78F14}" type="pres">
      <dgm:prSet presAssocID="{4B7EDA9C-98D7-44C6-8289-A96F86C3747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88FE0B8-A4DD-4439-9531-CF2760C199CA}" type="pres">
      <dgm:prSet presAssocID="{25823C3A-A28B-4D6F-9100-2F34DE0CB6C8}" presName="vertOne" presStyleCnt="0"/>
      <dgm:spPr/>
      <dgm:t>
        <a:bodyPr/>
        <a:lstStyle/>
        <a:p>
          <a:endParaRPr lang="ru-RU"/>
        </a:p>
      </dgm:t>
    </dgm:pt>
    <dgm:pt modelId="{7971F20D-B214-430E-A08D-A4D17FC5D13D}" type="pres">
      <dgm:prSet presAssocID="{25823C3A-A28B-4D6F-9100-2F34DE0CB6C8}" presName="txOne" presStyleLbl="node0" presStyleIdx="0" presStyleCnt="1" custScaleY="39648" custLinFactNeighborX="74" custLinFactNeighborY="-55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2292F5-A040-46C4-A50F-ED959DD77BC6}" type="pres">
      <dgm:prSet presAssocID="{25823C3A-A28B-4D6F-9100-2F34DE0CB6C8}" presName="parTransOne" presStyleCnt="0"/>
      <dgm:spPr/>
      <dgm:t>
        <a:bodyPr/>
        <a:lstStyle/>
        <a:p>
          <a:endParaRPr lang="ru-RU"/>
        </a:p>
      </dgm:t>
    </dgm:pt>
    <dgm:pt modelId="{025260C8-7743-4223-BAE5-B0EB13211AB1}" type="pres">
      <dgm:prSet presAssocID="{25823C3A-A28B-4D6F-9100-2F34DE0CB6C8}" presName="horzOne" presStyleCnt="0"/>
      <dgm:spPr/>
      <dgm:t>
        <a:bodyPr/>
        <a:lstStyle/>
        <a:p>
          <a:endParaRPr lang="ru-RU"/>
        </a:p>
      </dgm:t>
    </dgm:pt>
    <dgm:pt modelId="{8A49B76D-66B5-4B69-8977-C6AD0BA38599}" type="pres">
      <dgm:prSet presAssocID="{F3AEBD28-C823-4DE0-BDFF-9EA8B245858B}" presName="vertTwo" presStyleCnt="0"/>
      <dgm:spPr/>
      <dgm:t>
        <a:bodyPr/>
        <a:lstStyle/>
        <a:p>
          <a:endParaRPr lang="ru-RU"/>
        </a:p>
      </dgm:t>
    </dgm:pt>
    <dgm:pt modelId="{F99C087E-F817-4E52-B67A-33173244D4D6}" type="pres">
      <dgm:prSet presAssocID="{F3AEBD28-C823-4DE0-BDFF-9EA8B245858B}" presName="txTwo" presStyleLbl="node2" presStyleIdx="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416419-5F2F-4239-929A-4EB0735CA1C8}" type="pres">
      <dgm:prSet presAssocID="{F3AEBD28-C823-4DE0-BDFF-9EA8B245858B}" presName="horzTwo" presStyleCnt="0"/>
      <dgm:spPr/>
      <dgm:t>
        <a:bodyPr/>
        <a:lstStyle/>
        <a:p>
          <a:endParaRPr lang="ru-RU"/>
        </a:p>
      </dgm:t>
    </dgm:pt>
    <dgm:pt modelId="{9511DC28-578A-4D84-8881-9C4F59F34279}" type="pres">
      <dgm:prSet presAssocID="{B4D9FDD3-FE5B-43A7-AED8-F159E5A5C91D}" presName="sibSpaceTwo" presStyleCnt="0"/>
      <dgm:spPr/>
      <dgm:t>
        <a:bodyPr/>
        <a:lstStyle/>
        <a:p>
          <a:endParaRPr lang="ru-RU"/>
        </a:p>
      </dgm:t>
    </dgm:pt>
    <dgm:pt modelId="{0EC0D8ED-D539-473F-95B8-75893CA567B5}" type="pres">
      <dgm:prSet presAssocID="{6FCFABE0-2A74-41D7-935C-74CD62EF4E48}" presName="vertTwo" presStyleCnt="0"/>
      <dgm:spPr/>
      <dgm:t>
        <a:bodyPr/>
        <a:lstStyle/>
        <a:p>
          <a:endParaRPr lang="ru-RU"/>
        </a:p>
      </dgm:t>
    </dgm:pt>
    <dgm:pt modelId="{5F1D6522-7C2F-4816-A603-3243A523F4E0}" type="pres">
      <dgm:prSet presAssocID="{6FCFABE0-2A74-41D7-935C-74CD62EF4E48}" presName="txTwo" presStyleLbl="node2" presStyleIdx="1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DE9B3E-6D65-4B2A-8766-E7D0D8315719}" type="pres">
      <dgm:prSet presAssocID="{6FCFABE0-2A74-41D7-935C-74CD62EF4E48}" presName="horzTwo" presStyleCnt="0"/>
      <dgm:spPr/>
      <dgm:t>
        <a:bodyPr/>
        <a:lstStyle/>
        <a:p>
          <a:endParaRPr lang="ru-RU"/>
        </a:p>
      </dgm:t>
    </dgm:pt>
    <dgm:pt modelId="{7057B695-7845-4944-AA84-D46AB1970E5B}" type="pres">
      <dgm:prSet presAssocID="{B1B0ADE5-082F-40EA-8266-F20939252ED3}" presName="sibSpaceTwo" presStyleCnt="0"/>
      <dgm:spPr/>
      <dgm:t>
        <a:bodyPr/>
        <a:lstStyle/>
        <a:p>
          <a:endParaRPr lang="ru-RU"/>
        </a:p>
      </dgm:t>
    </dgm:pt>
    <dgm:pt modelId="{C5978C62-DAD2-485E-9B79-B5204F6F4E7F}" type="pres">
      <dgm:prSet presAssocID="{E6458388-DAEF-49B5-96AD-A357D99BAF54}" presName="vertTwo" presStyleCnt="0"/>
      <dgm:spPr/>
      <dgm:t>
        <a:bodyPr/>
        <a:lstStyle/>
        <a:p>
          <a:endParaRPr lang="ru-RU"/>
        </a:p>
      </dgm:t>
    </dgm:pt>
    <dgm:pt modelId="{248DC940-2267-490D-8278-8D4998EB8616}" type="pres">
      <dgm:prSet presAssocID="{E6458388-DAEF-49B5-96AD-A357D99BAF54}" presName="txTwo" presStyleLbl="node2" presStyleIdx="2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0417A-FB6A-4467-9FAD-238C3B5EF0BF}" type="pres">
      <dgm:prSet presAssocID="{E6458388-DAEF-49B5-96AD-A357D99BAF54}" presName="horzTwo" presStyleCnt="0"/>
      <dgm:spPr/>
      <dgm:t>
        <a:bodyPr/>
        <a:lstStyle/>
        <a:p>
          <a:endParaRPr lang="ru-RU"/>
        </a:p>
      </dgm:t>
    </dgm:pt>
    <dgm:pt modelId="{FA393D03-AC2B-4450-A68F-D017AADF1C45}" type="pres">
      <dgm:prSet presAssocID="{74D9DC34-32EF-43FE-A6FF-D45AA32FD707}" presName="sibSpaceTwo" presStyleCnt="0"/>
      <dgm:spPr/>
      <dgm:t>
        <a:bodyPr/>
        <a:lstStyle/>
        <a:p>
          <a:endParaRPr lang="ru-RU"/>
        </a:p>
      </dgm:t>
    </dgm:pt>
    <dgm:pt modelId="{3CAD484B-19E2-46A0-934D-B2F9C61CBBB7}" type="pres">
      <dgm:prSet presAssocID="{66400120-6D5D-480D-8F48-A3D08897AA88}" presName="vertTwo" presStyleCnt="0"/>
      <dgm:spPr/>
      <dgm:t>
        <a:bodyPr/>
        <a:lstStyle/>
        <a:p>
          <a:endParaRPr lang="ru-RU"/>
        </a:p>
      </dgm:t>
    </dgm:pt>
    <dgm:pt modelId="{9A274882-9C05-4F84-B149-2ADB79D8345B}" type="pres">
      <dgm:prSet presAssocID="{66400120-6D5D-480D-8F48-A3D08897AA88}" presName="txTwo" presStyleLbl="node2" presStyleIdx="3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7FB94B-7B25-44A8-A7F7-136B36A82B72}" type="pres">
      <dgm:prSet presAssocID="{66400120-6D5D-480D-8F48-A3D08897AA88}" presName="horzTwo" presStyleCnt="0"/>
      <dgm:spPr/>
      <dgm:t>
        <a:bodyPr/>
        <a:lstStyle/>
        <a:p>
          <a:endParaRPr lang="ru-RU"/>
        </a:p>
      </dgm:t>
    </dgm:pt>
    <dgm:pt modelId="{7629662E-FDF8-4599-AAC0-68B20A1113F9}" type="pres">
      <dgm:prSet presAssocID="{90BF62BD-9499-4227-B9B7-8F3C338A67EC}" presName="sibSpaceTwo" presStyleCnt="0"/>
      <dgm:spPr/>
      <dgm:t>
        <a:bodyPr/>
        <a:lstStyle/>
        <a:p>
          <a:endParaRPr lang="ru-RU"/>
        </a:p>
      </dgm:t>
    </dgm:pt>
    <dgm:pt modelId="{9FFED1FF-9EDD-43BA-A93A-79BA6D660E94}" type="pres">
      <dgm:prSet presAssocID="{D1CBF239-A3DE-456F-8C9B-4BF93679F37E}" presName="vertTwo" presStyleCnt="0"/>
      <dgm:spPr/>
      <dgm:t>
        <a:bodyPr/>
        <a:lstStyle/>
        <a:p>
          <a:endParaRPr lang="ru-RU"/>
        </a:p>
      </dgm:t>
    </dgm:pt>
    <dgm:pt modelId="{D1EDDEC5-F428-4E9C-9B0B-1EC1F01A2D98}" type="pres">
      <dgm:prSet presAssocID="{D1CBF239-A3DE-456F-8C9B-4BF93679F37E}" presName="txTwo" presStyleLbl="node2" presStyleIdx="4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3A8E37-0A84-4827-A724-743DD13AFDC4}" type="pres">
      <dgm:prSet presAssocID="{D1CBF239-A3DE-456F-8C9B-4BF93679F37E}" presName="horzTwo" presStyleCnt="0"/>
      <dgm:spPr/>
      <dgm:t>
        <a:bodyPr/>
        <a:lstStyle/>
        <a:p>
          <a:endParaRPr lang="ru-RU"/>
        </a:p>
      </dgm:t>
    </dgm:pt>
    <dgm:pt modelId="{B2BD2C28-DAB5-458B-A93F-8F271D6B3373}" type="pres">
      <dgm:prSet presAssocID="{3A9DE373-2060-4C4D-9A6E-B3CFCD75BE87}" presName="sibSpaceTwo" presStyleCnt="0"/>
      <dgm:spPr/>
      <dgm:t>
        <a:bodyPr/>
        <a:lstStyle/>
        <a:p>
          <a:endParaRPr lang="ru-RU"/>
        </a:p>
      </dgm:t>
    </dgm:pt>
    <dgm:pt modelId="{E3C44579-6782-49A5-908B-DD6775B8659D}" type="pres">
      <dgm:prSet presAssocID="{22806B6E-BA26-4489-B56D-A8D71AF84C0D}" presName="vertTwo" presStyleCnt="0"/>
      <dgm:spPr/>
      <dgm:t>
        <a:bodyPr/>
        <a:lstStyle/>
        <a:p>
          <a:endParaRPr lang="ru-RU"/>
        </a:p>
      </dgm:t>
    </dgm:pt>
    <dgm:pt modelId="{A230CBA6-9D26-49D3-AB39-F8DD19C66009}" type="pres">
      <dgm:prSet presAssocID="{22806B6E-BA26-4489-B56D-A8D71AF84C0D}" presName="txTwo" presStyleLbl="node2" presStyleIdx="5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E52D94-6209-478D-B3BC-46C0774D9E43}" type="pres">
      <dgm:prSet presAssocID="{22806B6E-BA26-4489-B56D-A8D71AF84C0D}" presName="horzTwo" presStyleCnt="0"/>
      <dgm:spPr/>
      <dgm:t>
        <a:bodyPr/>
        <a:lstStyle/>
        <a:p>
          <a:endParaRPr lang="ru-RU"/>
        </a:p>
      </dgm:t>
    </dgm:pt>
    <dgm:pt modelId="{95F9BE4C-55D4-475F-BA96-FEA61E26BD73}" type="pres">
      <dgm:prSet presAssocID="{90224E94-3E17-4B6B-A524-4E67BC440668}" presName="sibSpaceTwo" presStyleCnt="0"/>
      <dgm:spPr/>
      <dgm:t>
        <a:bodyPr/>
        <a:lstStyle/>
        <a:p>
          <a:endParaRPr lang="ru-RU"/>
        </a:p>
      </dgm:t>
    </dgm:pt>
    <dgm:pt modelId="{058F13E2-ECDC-404E-B0A3-6FEF62E6FF3E}" type="pres">
      <dgm:prSet presAssocID="{C610A6EE-4CDF-49F3-B407-BB0BE033B306}" presName="vertTwo" presStyleCnt="0"/>
      <dgm:spPr/>
      <dgm:t>
        <a:bodyPr/>
        <a:lstStyle/>
        <a:p>
          <a:endParaRPr lang="ru-RU"/>
        </a:p>
      </dgm:t>
    </dgm:pt>
    <dgm:pt modelId="{259014F5-948E-4955-A8F8-FEA8184177A3}" type="pres">
      <dgm:prSet presAssocID="{C610A6EE-4CDF-49F3-B407-BB0BE033B306}" presName="txTwo" presStyleLbl="node2" presStyleIdx="6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E59903-3BB8-4C12-BEF2-2FF82B18FCC7}" type="pres">
      <dgm:prSet presAssocID="{C610A6EE-4CDF-49F3-B407-BB0BE033B306}" presName="horzTwo" presStyleCnt="0"/>
      <dgm:spPr/>
      <dgm:t>
        <a:bodyPr/>
        <a:lstStyle/>
        <a:p>
          <a:endParaRPr lang="ru-RU"/>
        </a:p>
      </dgm:t>
    </dgm:pt>
    <dgm:pt modelId="{CA90868A-637D-4C15-9C2B-044CFD8F4EFA}" type="pres">
      <dgm:prSet presAssocID="{F035C50C-881C-4304-A4E2-8F25A3621C91}" presName="sibSpaceTwo" presStyleCnt="0"/>
      <dgm:spPr/>
      <dgm:t>
        <a:bodyPr/>
        <a:lstStyle/>
        <a:p>
          <a:endParaRPr lang="ru-RU"/>
        </a:p>
      </dgm:t>
    </dgm:pt>
    <dgm:pt modelId="{4CFA0DD5-BB06-4B10-B462-83285E3D63A6}" type="pres">
      <dgm:prSet presAssocID="{53593D24-4B41-4DFE-9979-1A64AAC7A2DE}" presName="vertTwo" presStyleCnt="0"/>
      <dgm:spPr/>
      <dgm:t>
        <a:bodyPr/>
        <a:lstStyle/>
        <a:p>
          <a:endParaRPr lang="ru-RU"/>
        </a:p>
      </dgm:t>
    </dgm:pt>
    <dgm:pt modelId="{80A18E60-87A4-4C5F-A397-299F11923F65}" type="pres">
      <dgm:prSet presAssocID="{53593D24-4B41-4DFE-9979-1A64AAC7A2DE}" presName="txTwo" presStyleLbl="node2" presStyleIdx="7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444B69-01AE-4CB6-9430-6C1AE91FE1FC}" type="pres">
      <dgm:prSet presAssocID="{53593D24-4B41-4DFE-9979-1A64AAC7A2DE}" presName="horzTwo" presStyleCnt="0"/>
      <dgm:spPr/>
      <dgm:t>
        <a:bodyPr/>
        <a:lstStyle/>
        <a:p>
          <a:endParaRPr lang="ru-RU"/>
        </a:p>
      </dgm:t>
    </dgm:pt>
    <dgm:pt modelId="{B6640232-CE0B-43EA-B0FC-C5B7F2B41C24}" type="pres">
      <dgm:prSet presAssocID="{72685684-85FF-4F62-938E-C029F49DE57A}" presName="sibSpaceTwo" presStyleCnt="0"/>
      <dgm:spPr/>
      <dgm:t>
        <a:bodyPr/>
        <a:lstStyle/>
        <a:p>
          <a:endParaRPr lang="ru-RU"/>
        </a:p>
      </dgm:t>
    </dgm:pt>
    <dgm:pt modelId="{4264C427-EC92-4C0C-AF56-73C751FEC35D}" type="pres">
      <dgm:prSet presAssocID="{69E3531B-D53F-4788-8497-4B7A764D26D7}" presName="vertTwo" presStyleCnt="0"/>
      <dgm:spPr/>
      <dgm:t>
        <a:bodyPr/>
        <a:lstStyle/>
        <a:p>
          <a:endParaRPr lang="ru-RU"/>
        </a:p>
      </dgm:t>
    </dgm:pt>
    <dgm:pt modelId="{9E5B57D6-7FCE-4A58-8814-9B7C6CBD9E66}" type="pres">
      <dgm:prSet presAssocID="{69E3531B-D53F-4788-8497-4B7A764D26D7}" presName="txTwo" presStyleLbl="node2" presStyleIdx="8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E4F0A1-0AD9-473A-9AF9-96EAC199E4C4}" type="pres">
      <dgm:prSet presAssocID="{69E3531B-D53F-4788-8497-4B7A764D26D7}" presName="horzTwo" presStyleCnt="0"/>
      <dgm:spPr/>
      <dgm:t>
        <a:bodyPr/>
        <a:lstStyle/>
        <a:p>
          <a:endParaRPr lang="ru-RU"/>
        </a:p>
      </dgm:t>
    </dgm:pt>
    <dgm:pt modelId="{6B5E1A3B-E26D-430F-AB94-36EC3D01EB39}" type="pres">
      <dgm:prSet presAssocID="{C37A5286-6C7D-4B73-97B9-2F103D676E9A}" presName="sibSpaceTwo" presStyleCnt="0"/>
      <dgm:spPr/>
      <dgm:t>
        <a:bodyPr/>
        <a:lstStyle/>
        <a:p>
          <a:endParaRPr lang="ru-RU"/>
        </a:p>
      </dgm:t>
    </dgm:pt>
    <dgm:pt modelId="{5AADF458-CFE0-478E-9E47-B1C14FA9D000}" type="pres">
      <dgm:prSet presAssocID="{1438A0B1-047B-4EF1-BF8E-B8F5C5AAF473}" presName="vertTwo" presStyleCnt="0"/>
      <dgm:spPr/>
      <dgm:t>
        <a:bodyPr/>
        <a:lstStyle/>
        <a:p>
          <a:endParaRPr lang="ru-RU"/>
        </a:p>
      </dgm:t>
    </dgm:pt>
    <dgm:pt modelId="{A22024BF-DE98-44C5-B1A2-5603F03BD4F9}" type="pres">
      <dgm:prSet presAssocID="{1438A0B1-047B-4EF1-BF8E-B8F5C5AAF473}" presName="txTwo" presStyleLbl="node2" presStyleIdx="9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DB0547-775E-4F9B-A023-D9FDD405684C}" type="pres">
      <dgm:prSet presAssocID="{1438A0B1-047B-4EF1-BF8E-B8F5C5AAF473}" presName="horzTwo" presStyleCnt="0"/>
      <dgm:spPr/>
      <dgm:t>
        <a:bodyPr/>
        <a:lstStyle/>
        <a:p>
          <a:endParaRPr lang="ru-RU"/>
        </a:p>
      </dgm:t>
    </dgm:pt>
    <dgm:pt modelId="{464B9DAB-D87B-4E1C-8D54-7ADAA514C838}" type="pres">
      <dgm:prSet presAssocID="{224ACF02-27FC-4AFE-BD1A-A9EBF00EE2B7}" presName="sibSpaceTwo" presStyleCnt="0"/>
      <dgm:spPr/>
      <dgm:t>
        <a:bodyPr/>
        <a:lstStyle/>
        <a:p>
          <a:endParaRPr lang="ru-RU"/>
        </a:p>
      </dgm:t>
    </dgm:pt>
    <dgm:pt modelId="{CF437FB0-1528-47A8-84FE-7FC9B18FB42F}" type="pres">
      <dgm:prSet presAssocID="{5F82D1B7-AB70-481D-99CF-1DAA77948994}" presName="vertTwo" presStyleCnt="0"/>
      <dgm:spPr/>
      <dgm:t>
        <a:bodyPr/>
        <a:lstStyle/>
        <a:p>
          <a:endParaRPr lang="ru-RU"/>
        </a:p>
      </dgm:t>
    </dgm:pt>
    <dgm:pt modelId="{8B40D6E6-9604-4E2E-8C38-CD2C69259895}" type="pres">
      <dgm:prSet presAssocID="{5F82D1B7-AB70-481D-99CF-1DAA77948994}" presName="txTwo" presStyleLbl="node2" presStyleIdx="10" presStyleCnt="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B87CBB-1A3B-4363-B315-3C422BC9F06A}" type="pres">
      <dgm:prSet presAssocID="{5F82D1B7-AB70-481D-99CF-1DAA77948994}" presName="horzTwo" presStyleCnt="0"/>
      <dgm:spPr/>
      <dgm:t>
        <a:bodyPr/>
        <a:lstStyle/>
        <a:p>
          <a:endParaRPr lang="ru-RU"/>
        </a:p>
      </dgm:t>
    </dgm:pt>
  </dgm:ptLst>
  <dgm:cxnLst>
    <dgm:cxn modelId="{03C5C1F8-9868-4DF7-92C6-4D1DAF2E51AF}" srcId="{4B7EDA9C-98D7-44C6-8289-A96F86C3747A}" destId="{25823C3A-A28B-4D6F-9100-2F34DE0CB6C8}" srcOrd="0" destOrd="0" parTransId="{EBF9AEC8-9D2C-4999-ACAC-8FDDDE00AE40}" sibTransId="{B8E256F1-E019-4F3D-AB52-2C11475BD0F4}"/>
    <dgm:cxn modelId="{320829A1-5DEA-4224-BECD-334836381B10}" srcId="{25823C3A-A28B-4D6F-9100-2F34DE0CB6C8}" destId="{D1CBF239-A3DE-456F-8C9B-4BF93679F37E}" srcOrd="4" destOrd="0" parTransId="{5B5BE26E-C646-4EA6-B28D-BDC9A26904AC}" sibTransId="{3A9DE373-2060-4C4D-9A6E-B3CFCD75BE87}"/>
    <dgm:cxn modelId="{9D6FB750-4FAD-43DA-AB09-3EAC85737C88}" srcId="{25823C3A-A28B-4D6F-9100-2F34DE0CB6C8}" destId="{5F82D1B7-AB70-481D-99CF-1DAA77948994}" srcOrd="10" destOrd="0" parTransId="{3514365F-07BE-4E51-BAB3-17A608B91077}" sibTransId="{A901AA6A-B5A5-428D-92D9-C34A81E0E4D1}"/>
    <dgm:cxn modelId="{5BD9051A-2784-42AF-8F3A-04A65AFDE404}" type="presOf" srcId="{25823C3A-A28B-4D6F-9100-2F34DE0CB6C8}" destId="{7971F20D-B214-430E-A08D-A4D17FC5D13D}" srcOrd="0" destOrd="0" presId="urn:microsoft.com/office/officeart/2005/8/layout/architecture+Icon"/>
    <dgm:cxn modelId="{3DF073F1-FBEC-4681-9FD4-D2A0D4A27E14}" type="presOf" srcId="{C610A6EE-4CDF-49F3-B407-BB0BE033B306}" destId="{259014F5-948E-4955-A8F8-FEA8184177A3}" srcOrd="0" destOrd="0" presId="urn:microsoft.com/office/officeart/2005/8/layout/architecture+Icon"/>
    <dgm:cxn modelId="{DA5C2306-5E61-4CA3-B740-682F3387AB90}" type="presOf" srcId="{53593D24-4B41-4DFE-9979-1A64AAC7A2DE}" destId="{80A18E60-87A4-4C5F-A397-299F11923F65}" srcOrd="0" destOrd="0" presId="urn:microsoft.com/office/officeart/2005/8/layout/architecture+Icon"/>
    <dgm:cxn modelId="{74ED6B26-14DA-4F25-B75D-B78E70F3F8DB}" type="presOf" srcId="{66400120-6D5D-480D-8F48-A3D08897AA88}" destId="{9A274882-9C05-4F84-B149-2ADB79D8345B}" srcOrd="0" destOrd="0" presId="urn:microsoft.com/office/officeart/2005/8/layout/architecture+Icon"/>
    <dgm:cxn modelId="{B456DAC7-FB99-4F6D-9618-E9C9E50901C2}" type="presOf" srcId="{4B7EDA9C-98D7-44C6-8289-A96F86C3747A}" destId="{6F319D18-1DF3-44E1-B2F2-854D99A78F14}" srcOrd="0" destOrd="0" presId="urn:microsoft.com/office/officeart/2005/8/layout/architecture+Icon"/>
    <dgm:cxn modelId="{18EDCACE-921C-46C0-9C1F-1A5516E6D465}" srcId="{25823C3A-A28B-4D6F-9100-2F34DE0CB6C8}" destId="{C610A6EE-4CDF-49F3-B407-BB0BE033B306}" srcOrd="6" destOrd="0" parTransId="{42CD1A22-07E4-4FA1-9C16-500C3A01A044}" sibTransId="{F035C50C-881C-4304-A4E2-8F25A3621C91}"/>
    <dgm:cxn modelId="{D0AF33B5-F9AA-4FFB-AD0E-D9D369B46BA7}" srcId="{25823C3A-A28B-4D6F-9100-2F34DE0CB6C8}" destId="{66400120-6D5D-480D-8F48-A3D08897AA88}" srcOrd="3" destOrd="0" parTransId="{1DE96384-D833-4538-BF05-D846F21C305D}" sibTransId="{90BF62BD-9499-4227-B9B7-8F3C338A67EC}"/>
    <dgm:cxn modelId="{56231C00-499D-4AE2-A71E-19FB4714B823}" srcId="{25823C3A-A28B-4D6F-9100-2F34DE0CB6C8}" destId="{F3AEBD28-C823-4DE0-BDFF-9EA8B245858B}" srcOrd="0" destOrd="0" parTransId="{7D30360F-5DDB-4047-89DE-7AEFB7C2B0D5}" sibTransId="{B4D9FDD3-FE5B-43A7-AED8-F159E5A5C91D}"/>
    <dgm:cxn modelId="{B83D8FCF-A709-4E39-8527-C155D75D503F}" type="presOf" srcId="{6FCFABE0-2A74-41D7-935C-74CD62EF4E48}" destId="{5F1D6522-7C2F-4816-A603-3243A523F4E0}" srcOrd="0" destOrd="0" presId="urn:microsoft.com/office/officeart/2005/8/layout/architecture+Icon"/>
    <dgm:cxn modelId="{92376CF0-DE9F-433A-B620-473ADADC44A6}" srcId="{25823C3A-A28B-4D6F-9100-2F34DE0CB6C8}" destId="{6FCFABE0-2A74-41D7-935C-74CD62EF4E48}" srcOrd="1" destOrd="0" parTransId="{269F1A18-3E34-496C-BD01-0531C9EB7561}" sibTransId="{B1B0ADE5-082F-40EA-8266-F20939252ED3}"/>
    <dgm:cxn modelId="{41E99C1D-C06D-4B7C-A44E-43B0AA779EDC}" type="presOf" srcId="{D1CBF239-A3DE-456F-8C9B-4BF93679F37E}" destId="{D1EDDEC5-F428-4E9C-9B0B-1EC1F01A2D98}" srcOrd="0" destOrd="0" presId="urn:microsoft.com/office/officeart/2005/8/layout/architecture+Icon"/>
    <dgm:cxn modelId="{1029372C-6AD7-4830-840F-0995ECE82F9C}" type="presOf" srcId="{5F82D1B7-AB70-481D-99CF-1DAA77948994}" destId="{8B40D6E6-9604-4E2E-8C38-CD2C69259895}" srcOrd="0" destOrd="0" presId="urn:microsoft.com/office/officeart/2005/8/layout/architecture+Icon"/>
    <dgm:cxn modelId="{CDB2F177-4E1F-41BA-B6E2-4EEC7D18B40B}" type="presOf" srcId="{E6458388-DAEF-49B5-96AD-A357D99BAF54}" destId="{248DC940-2267-490D-8278-8D4998EB8616}" srcOrd="0" destOrd="0" presId="urn:microsoft.com/office/officeart/2005/8/layout/architecture+Icon"/>
    <dgm:cxn modelId="{956811E1-5F1C-4363-AEFE-64EDA6DC23CC}" type="presOf" srcId="{F3AEBD28-C823-4DE0-BDFF-9EA8B245858B}" destId="{F99C087E-F817-4E52-B67A-33173244D4D6}" srcOrd="0" destOrd="0" presId="urn:microsoft.com/office/officeart/2005/8/layout/architecture+Icon"/>
    <dgm:cxn modelId="{50982EBE-3EEC-4FF5-ADE9-7DDF114756B9}" srcId="{25823C3A-A28B-4D6F-9100-2F34DE0CB6C8}" destId="{22806B6E-BA26-4489-B56D-A8D71AF84C0D}" srcOrd="5" destOrd="0" parTransId="{24C718FD-6566-461F-84D9-AE26BA5E47B0}" sibTransId="{90224E94-3E17-4B6B-A524-4E67BC440668}"/>
    <dgm:cxn modelId="{AA01D1EB-4B0B-4A82-A5A2-29C38118682B}" type="presOf" srcId="{22806B6E-BA26-4489-B56D-A8D71AF84C0D}" destId="{A230CBA6-9D26-49D3-AB39-F8DD19C66009}" srcOrd="0" destOrd="0" presId="urn:microsoft.com/office/officeart/2005/8/layout/architecture+Icon"/>
    <dgm:cxn modelId="{321397B5-BF72-453E-A432-35BEA55AA867}" type="presOf" srcId="{1438A0B1-047B-4EF1-BF8E-B8F5C5AAF473}" destId="{A22024BF-DE98-44C5-B1A2-5603F03BD4F9}" srcOrd="0" destOrd="0" presId="urn:microsoft.com/office/officeart/2005/8/layout/architecture+Icon"/>
    <dgm:cxn modelId="{763C7940-72AC-4443-8BC0-401825442FDD}" srcId="{25823C3A-A28B-4D6F-9100-2F34DE0CB6C8}" destId="{53593D24-4B41-4DFE-9979-1A64AAC7A2DE}" srcOrd="7" destOrd="0" parTransId="{F93DABF8-B782-4CD0-998F-52F6E07AC49D}" sibTransId="{72685684-85FF-4F62-938E-C029F49DE57A}"/>
    <dgm:cxn modelId="{3F3ABB1E-775C-430C-AA3F-675A41ABE8DD}" srcId="{25823C3A-A28B-4D6F-9100-2F34DE0CB6C8}" destId="{69E3531B-D53F-4788-8497-4B7A764D26D7}" srcOrd="8" destOrd="0" parTransId="{7297E0E0-FE97-45B6-BB8E-6B71DAC32258}" sibTransId="{C37A5286-6C7D-4B73-97B9-2F103D676E9A}"/>
    <dgm:cxn modelId="{1796D9F2-8701-49CF-90A7-2DA615A8C993}" srcId="{25823C3A-A28B-4D6F-9100-2F34DE0CB6C8}" destId="{E6458388-DAEF-49B5-96AD-A357D99BAF54}" srcOrd="2" destOrd="0" parTransId="{E2943D99-F7A4-444B-ACEF-80FF4AF84E91}" sibTransId="{74D9DC34-32EF-43FE-A6FF-D45AA32FD707}"/>
    <dgm:cxn modelId="{E50359F0-C459-4694-8BBF-61CC9F168B5B}" type="presOf" srcId="{69E3531B-D53F-4788-8497-4B7A764D26D7}" destId="{9E5B57D6-7FCE-4A58-8814-9B7C6CBD9E66}" srcOrd="0" destOrd="0" presId="urn:microsoft.com/office/officeart/2005/8/layout/architecture+Icon"/>
    <dgm:cxn modelId="{85A4BCB7-7778-4987-AADC-BD4C4C3713EA}" srcId="{25823C3A-A28B-4D6F-9100-2F34DE0CB6C8}" destId="{1438A0B1-047B-4EF1-BF8E-B8F5C5AAF473}" srcOrd="9" destOrd="0" parTransId="{5D307659-231E-4995-B1AB-C5DD631F3AD9}" sibTransId="{224ACF02-27FC-4AFE-BD1A-A9EBF00EE2B7}"/>
    <dgm:cxn modelId="{2B6DFF10-EDB6-49BF-B308-22A238176526}" type="presParOf" srcId="{6F319D18-1DF3-44E1-B2F2-854D99A78F14}" destId="{D88FE0B8-A4DD-4439-9531-CF2760C199CA}" srcOrd="0" destOrd="0" presId="urn:microsoft.com/office/officeart/2005/8/layout/architecture+Icon"/>
    <dgm:cxn modelId="{054C1FB1-CD0D-4F19-B12B-A455E6BB2556}" type="presParOf" srcId="{D88FE0B8-A4DD-4439-9531-CF2760C199CA}" destId="{7971F20D-B214-430E-A08D-A4D17FC5D13D}" srcOrd="0" destOrd="0" presId="urn:microsoft.com/office/officeart/2005/8/layout/architecture+Icon"/>
    <dgm:cxn modelId="{2DB65B06-F876-472F-AB2D-A60077DFFFF3}" type="presParOf" srcId="{D88FE0B8-A4DD-4439-9531-CF2760C199CA}" destId="{7F2292F5-A040-46C4-A50F-ED959DD77BC6}" srcOrd="1" destOrd="0" presId="urn:microsoft.com/office/officeart/2005/8/layout/architecture+Icon"/>
    <dgm:cxn modelId="{4C396CDB-1630-40FB-BAB6-AA7BCCECE74A}" type="presParOf" srcId="{D88FE0B8-A4DD-4439-9531-CF2760C199CA}" destId="{025260C8-7743-4223-BAE5-B0EB13211AB1}" srcOrd="2" destOrd="0" presId="urn:microsoft.com/office/officeart/2005/8/layout/architecture+Icon"/>
    <dgm:cxn modelId="{9BE6749A-DE16-4F25-80F2-73B78B376D27}" type="presParOf" srcId="{025260C8-7743-4223-BAE5-B0EB13211AB1}" destId="{8A49B76D-66B5-4B69-8977-C6AD0BA38599}" srcOrd="0" destOrd="0" presId="urn:microsoft.com/office/officeart/2005/8/layout/architecture+Icon"/>
    <dgm:cxn modelId="{8762AE32-8435-4607-AA23-813E4F6ACD50}" type="presParOf" srcId="{8A49B76D-66B5-4B69-8977-C6AD0BA38599}" destId="{F99C087E-F817-4E52-B67A-33173244D4D6}" srcOrd="0" destOrd="0" presId="urn:microsoft.com/office/officeart/2005/8/layout/architecture+Icon"/>
    <dgm:cxn modelId="{A6F296BF-2661-451A-BDE4-47A5456C6659}" type="presParOf" srcId="{8A49B76D-66B5-4B69-8977-C6AD0BA38599}" destId="{CD416419-5F2F-4239-929A-4EB0735CA1C8}" srcOrd="1" destOrd="0" presId="urn:microsoft.com/office/officeart/2005/8/layout/architecture+Icon"/>
    <dgm:cxn modelId="{3CE169BB-2379-4EE5-A440-86A43AEB1A96}" type="presParOf" srcId="{025260C8-7743-4223-BAE5-B0EB13211AB1}" destId="{9511DC28-578A-4D84-8881-9C4F59F34279}" srcOrd="1" destOrd="0" presId="urn:microsoft.com/office/officeart/2005/8/layout/architecture+Icon"/>
    <dgm:cxn modelId="{5417B7A0-ECBB-4BAB-9447-9FA7A70A2756}" type="presParOf" srcId="{025260C8-7743-4223-BAE5-B0EB13211AB1}" destId="{0EC0D8ED-D539-473F-95B8-75893CA567B5}" srcOrd="2" destOrd="0" presId="urn:microsoft.com/office/officeart/2005/8/layout/architecture+Icon"/>
    <dgm:cxn modelId="{EF75A897-95B2-4EEF-9D9A-EF48C590FC07}" type="presParOf" srcId="{0EC0D8ED-D539-473F-95B8-75893CA567B5}" destId="{5F1D6522-7C2F-4816-A603-3243A523F4E0}" srcOrd="0" destOrd="0" presId="urn:microsoft.com/office/officeart/2005/8/layout/architecture+Icon"/>
    <dgm:cxn modelId="{AED787F5-C769-442C-9A03-584320016FB6}" type="presParOf" srcId="{0EC0D8ED-D539-473F-95B8-75893CA567B5}" destId="{05DE9B3E-6D65-4B2A-8766-E7D0D8315719}" srcOrd="1" destOrd="0" presId="urn:microsoft.com/office/officeart/2005/8/layout/architecture+Icon"/>
    <dgm:cxn modelId="{845223C1-7724-466D-9A2B-A68DB055B6F2}" type="presParOf" srcId="{025260C8-7743-4223-BAE5-B0EB13211AB1}" destId="{7057B695-7845-4944-AA84-D46AB1970E5B}" srcOrd="3" destOrd="0" presId="urn:microsoft.com/office/officeart/2005/8/layout/architecture+Icon"/>
    <dgm:cxn modelId="{5CC1C628-9FC6-4DA5-871D-50C62BE4F0E9}" type="presParOf" srcId="{025260C8-7743-4223-BAE5-B0EB13211AB1}" destId="{C5978C62-DAD2-485E-9B79-B5204F6F4E7F}" srcOrd="4" destOrd="0" presId="urn:microsoft.com/office/officeart/2005/8/layout/architecture+Icon"/>
    <dgm:cxn modelId="{EE61DC2B-D330-464E-9908-09CB52608FE3}" type="presParOf" srcId="{C5978C62-DAD2-485E-9B79-B5204F6F4E7F}" destId="{248DC940-2267-490D-8278-8D4998EB8616}" srcOrd="0" destOrd="0" presId="urn:microsoft.com/office/officeart/2005/8/layout/architecture+Icon"/>
    <dgm:cxn modelId="{615F88A4-230F-476D-B2D0-CEC145B8BA1B}" type="presParOf" srcId="{C5978C62-DAD2-485E-9B79-B5204F6F4E7F}" destId="{DA30417A-FB6A-4467-9FAD-238C3B5EF0BF}" srcOrd="1" destOrd="0" presId="urn:microsoft.com/office/officeart/2005/8/layout/architecture+Icon"/>
    <dgm:cxn modelId="{121B75F2-D75B-41B3-A723-351753214EF9}" type="presParOf" srcId="{025260C8-7743-4223-BAE5-B0EB13211AB1}" destId="{FA393D03-AC2B-4450-A68F-D017AADF1C45}" srcOrd="5" destOrd="0" presId="urn:microsoft.com/office/officeart/2005/8/layout/architecture+Icon"/>
    <dgm:cxn modelId="{A948F3B9-699C-4CBA-876C-B61E8E44682E}" type="presParOf" srcId="{025260C8-7743-4223-BAE5-B0EB13211AB1}" destId="{3CAD484B-19E2-46A0-934D-B2F9C61CBBB7}" srcOrd="6" destOrd="0" presId="urn:microsoft.com/office/officeart/2005/8/layout/architecture+Icon"/>
    <dgm:cxn modelId="{64326FEA-3408-4899-9A9C-9E889B08B335}" type="presParOf" srcId="{3CAD484B-19E2-46A0-934D-B2F9C61CBBB7}" destId="{9A274882-9C05-4F84-B149-2ADB79D8345B}" srcOrd="0" destOrd="0" presId="urn:microsoft.com/office/officeart/2005/8/layout/architecture+Icon"/>
    <dgm:cxn modelId="{F92C0DB4-F1B6-4722-AD42-23CE91F3E916}" type="presParOf" srcId="{3CAD484B-19E2-46A0-934D-B2F9C61CBBB7}" destId="{3A7FB94B-7B25-44A8-A7F7-136B36A82B72}" srcOrd="1" destOrd="0" presId="urn:microsoft.com/office/officeart/2005/8/layout/architecture+Icon"/>
    <dgm:cxn modelId="{B6F0FD6A-ADB3-486A-918F-C9CE9252FD6B}" type="presParOf" srcId="{025260C8-7743-4223-BAE5-B0EB13211AB1}" destId="{7629662E-FDF8-4599-AAC0-68B20A1113F9}" srcOrd="7" destOrd="0" presId="urn:microsoft.com/office/officeart/2005/8/layout/architecture+Icon"/>
    <dgm:cxn modelId="{0C774E72-EB7B-411E-BC35-79ED6F09E57E}" type="presParOf" srcId="{025260C8-7743-4223-BAE5-B0EB13211AB1}" destId="{9FFED1FF-9EDD-43BA-A93A-79BA6D660E94}" srcOrd="8" destOrd="0" presId="urn:microsoft.com/office/officeart/2005/8/layout/architecture+Icon"/>
    <dgm:cxn modelId="{37AC5942-632C-48D4-B795-5D652B857E57}" type="presParOf" srcId="{9FFED1FF-9EDD-43BA-A93A-79BA6D660E94}" destId="{D1EDDEC5-F428-4E9C-9B0B-1EC1F01A2D98}" srcOrd="0" destOrd="0" presId="urn:microsoft.com/office/officeart/2005/8/layout/architecture+Icon"/>
    <dgm:cxn modelId="{A80F5345-7EA3-4BD0-B5E8-7A895CCC88D2}" type="presParOf" srcId="{9FFED1FF-9EDD-43BA-A93A-79BA6D660E94}" destId="{583A8E37-0A84-4827-A724-743DD13AFDC4}" srcOrd="1" destOrd="0" presId="urn:microsoft.com/office/officeart/2005/8/layout/architecture+Icon"/>
    <dgm:cxn modelId="{E367E39E-6147-4862-A9AC-FD8BBFF4B630}" type="presParOf" srcId="{025260C8-7743-4223-BAE5-B0EB13211AB1}" destId="{B2BD2C28-DAB5-458B-A93F-8F271D6B3373}" srcOrd="9" destOrd="0" presId="urn:microsoft.com/office/officeart/2005/8/layout/architecture+Icon"/>
    <dgm:cxn modelId="{2C75DD7B-4B5B-405B-8B48-D55D1475AA08}" type="presParOf" srcId="{025260C8-7743-4223-BAE5-B0EB13211AB1}" destId="{E3C44579-6782-49A5-908B-DD6775B8659D}" srcOrd="10" destOrd="0" presId="urn:microsoft.com/office/officeart/2005/8/layout/architecture+Icon"/>
    <dgm:cxn modelId="{47738772-1605-4FE9-893B-8C5A0A10D7CB}" type="presParOf" srcId="{E3C44579-6782-49A5-908B-DD6775B8659D}" destId="{A230CBA6-9D26-49D3-AB39-F8DD19C66009}" srcOrd="0" destOrd="0" presId="urn:microsoft.com/office/officeart/2005/8/layout/architecture+Icon"/>
    <dgm:cxn modelId="{43DDAB57-476A-4D76-AB0D-2B13DB29953F}" type="presParOf" srcId="{E3C44579-6782-49A5-908B-DD6775B8659D}" destId="{B8E52D94-6209-478D-B3BC-46C0774D9E43}" srcOrd="1" destOrd="0" presId="urn:microsoft.com/office/officeart/2005/8/layout/architecture+Icon"/>
    <dgm:cxn modelId="{43DA8064-243C-4214-BE3C-FA65AC32938B}" type="presParOf" srcId="{025260C8-7743-4223-BAE5-B0EB13211AB1}" destId="{95F9BE4C-55D4-475F-BA96-FEA61E26BD73}" srcOrd="11" destOrd="0" presId="urn:microsoft.com/office/officeart/2005/8/layout/architecture+Icon"/>
    <dgm:cxn modelId="{C2ACB697-041B-4BF8-A91C-DD9FD439B514}" type="presParOf" srcId="{025260C8-7743-4223-BAE5-B0EB13211AB1}" destId="{058F13E2-ECDC-404E-B0A3-6FEF62E6FF3E}" srcOrd="12" destOrd="0" presId="urn:microsoft.com/office/officeart/2005/8/layout/architecture+Icon"/>
    <dgm:cxn modelId="{0A4AF5FD-787F-46C3-A471-308293BE3099}" type="presParOf" srcId="{058F13E2-ECDC-404E-B0A3-6FEF62E6FF3E}" destId="{259014F5-948E-4955-A8F8-FEA8184177A3}" srcOrd="0" destOrd="0" presId="urn:microsoft.com/office/officeart/2005/8/layout/architecture+Icon"/>
    <dgm:cxn modelId="{8BD00551-609B-488C-A3CD-A4803DAA5820}" type="presParOf" srcId="{058F13E2-ECDC-404E-B0A3-6FEF62E6FF3E}" destId="{3AE59903-3BB8-4C12-BEF2-2FF82B18FCC7}" srcOrd="1" destOrd="0" presId="urn:microsoft.com/office/officeart/2005/8/layout/architecture+Icon"/>
    <dgm:cxn modelId="{A6028D14-47B5-4B5F-B483-82C2B6DB8727}" type="presParOf" srcId="{025260C8-7743-4223-BAE5-B0EB13211AB1}" destId="{CA90868A-637D-4C15-9C2B-044CFD8F4EFA}" srcOrd="13" destOrd="0" presId="urn:microsoft.com/office/officeart/2005/8/layout/architecture+Icon"/>
    <dgm:cxn modelId="{340135E7-02B7-4393-95DA-ECD72EFA2967}" type="presParOf" srcId="{025260C8-7743-4223-BAE5-B0EB13211AB1}" destId="{4CFA0DD5-BB06-4B10-B462-83285E3D63A6}" srcOrd="14" destOrd="0" presId="urn:microsoft.com/office/officeart/2005/8/layout/architecture+Icon"/>
    <dgm:cxn modelId="{00C25777-C393-4447-889F-BBD7283175C8}" type="presParOf" srcId="{4CFA0DD5-BB06-4B10-B462-83285E3D63A6}" destId="{80A18E60-87A4-4C5F-A397-299F11923F65}" srcOrd="0" destOrd="0" presId="urn:microsoft.com/office/officeart/2005/8/layout/architecture+Icon"/>
    <dgm:cxn modelId="{5DE5885D-529E-4288-9354-25A72D9F04B8}" type="presParOf" srcId="{4CFA0DD5-BB06-4B10-B462-83285E3D63A6}" destId="{5E444B69-01AE-4CB6-9430-6C1AE91FE1FC}" srcOrd="1" destOrd="0" presId="urn:microsoft.com/office/officeart/2005/8/layout/architecture+Icon"/>
    <dgm:cxn modelId="{11D5BB74-1768-4989-BB78-D8565E4031BC}" type="presParOf" srcId="{025260C8-7743-4223-BAE5-B0EB13211AB1}" destId="{B6640232-CE0B-43EA-B0FC-C5B7F2B41C24}" srcOrd="15" destOrd="0" presId="urn:microsoft.com/office/officeart/2005/8/layout/architecture+Icon"/>
    <dgm:cxn modelId="{F917E132-8BE2-4B69-BCF6-C526C030F9B6}" type="presParOf" srcId="{025260C8-7743-4223-BAE5-B0EB13211AB1}" destId="{4264C427-EC92-4C0C-AF56-73C751FEC35D}" srcOrd="16" destOrd="0" presId="urn:microsoft.com/office/officeart/2005/8/layout/architecture+Icon"/>
    <dgm:cxn modelId="{BA26DB53-BC23-4BD7-ACBD-66ABF40897CB}" type="presParOf" srcId="{4264C427-EC92-4C0C-AF56-73C751FEC35D}" destId="{9E5B57D6-7FCE-4A58-8814-9B7C6CBD9E66}" srcOrd="0" destOrd="0" presId="urn:microsoft.com/office/officeart/2005/8/layout/architecture+Icon"/>
    <dgm:cxn modelId="{82816085-F07B-451C-968C-6E89078E6F6B}" type="presParOf" srcId="{4264C427-EC92-4C0C-AF56-73C751FEC35D}" destId="{B3E4F0A1-0AD9-473A-9AF9-96EAC199E4C4}" srcOrd="1" destOrd="0" presId="urn:microsoft.com/office/officeart/2005/8/layout/architecture+Icon"/>
    <dgm:cxn modelId="{0B1CAD9D-251F-4326-B645-B9FA559FAA9F}" type="presParOf" srcId="{025260C8-7743-4223-BAE5-B0EB13211AB1}" destId="{6B5E1A3B-E26D-430F-AB94-36EC3D01EB39}" srcOrd="17" destOrd="0" presId="urn:microsoft.com/office/officeart/2005/8/layout/architecture+Icon"/>
    <dgm:cxn modelId="{4D509F3F-86C1-4A4A-BDCB-D72CBB7CA85B}" type="presParOf" srcId="{025260C8-7743-4223-BAE5-B0EB13211AB1}" destId="{5AADF458-CFE0-478E-9E47-B1C14FA9D000}" srcOrd="18" destOrd="0" presId="urn:microsoft.com/office/officeart/2005/8/layout/architecture+Icon"/>
    <dgm:cxn modelId="{E1E59F6F-5F44-48F0-8AB1-8AD9242EB350}" type="presParOf" srcId="{5AADF458-CFE0-478E-9E47-B1C14FA9D000}" destId="{A22024BF-DE98-44C5-B1A2-5603F03BD4F9}" srcOrd="0" destOrd="0" presId="urn:microsoft.com/office/officeart/2005/8/layout/architecture+Icon"/>
    <dgm:cxn modelId="{CB9B96DB-6059-4DFE-B6BD-C7897075D80E}" type="presParOf" srcId="{5AADF458-CFE0-478E-9E47-B1C14FA9D000}" destId="{69DB0547-775E-4F9B-A023-D9FDD405684C}" srcOrd="1" destOrd="0" presId="urn:microsoft.com/office/officeart/2005/8/layout/architecture+Icon"/>
    <dgm:cxn modelId="{DAA04336-7940-4A6C-88E3-EE3FA5BA8DBE}" type="presParOf" srcId="{025260C8-7743-4223-BAE5-B0EB13211AB1}" destId="{464B9DAB-D87B-4E1C-8D54-7ADAA514C838}" srcOrd="19" destOrd="0" presId="urn:microsoft.com/office/officeart/2005/8/layout/architecture+Icon"/>
    <dgm:cxn modelId="{62E298DB-E9B2-413D-8A11-C19C53A94C09}" type="presParOf" srcId="{025260C8-7743-4223-BAE5-B0EB13211AB1}" destId="{CF437FB0-1528-47A8-84FE-7FC9B18FB42F}" srcOrd="20" destOrd="0" presId="urn:microsoft.com/office/officeart/2005/8/layout/architecture+Icon"/>
    <dgm:cxn modelId="{164B316C-8F4D-4690-9E07-92E0C6012C44}" type="presParOf" srcId="{CF437FB0-1528-47A8-84FE-7FC9B18FB42F}" destId="{8B40D6E6-9604-4E2E-8C38-CD2C69259895}" srcOrd="0" destOrd="0" presId="urn:microsoft.com/office/officeart/2005/8/layout/architecture+Icon"/>
    <dgm:cxn modelId="{25C1CFFF-D484-4E51-A1EB-3B82F4339344}" type="presParOf" srcId="{CF437FB0-1528-47A8-84FE-7FC9B18FB42F}" destId="{89B87CBB-1A3B-4363-B315-3C422BC9F06A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1F20D-B214-430E-A08D-A4D17FC5D13D}">
      <dsp:nvSpPr>
        <dsp:cNvPr id="0" name=""/>
        <dsp:cNvSpPr/>
      </dsp:nvSpPr>
      <dsp:spPr>
        <a:xfrm>
          <a:off x="6126" y="3168537"/>
          <a:ext cx="4746401" cy="1223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Департамент здравоохранения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Ханты-Мансийского автономного округа -  Югры</a:t>
          </a:r>
        </a:p>
      </dsp:txBody>
      <dsp:txXfrm>
        <a:off x="41957" y="3204368"/>
        <a:ext cx="4674739" cy="1151704"/>
      </dsp:txXfrm>
    </dsp:sp>
    <dsp:sp modelId="{F99C087E-F817-4E52-B67A-33173244D4D6}">
      <dsp:nvSpPr>
        <dsp:cNvPr id="0" name=""/>
        <dsp:cNvSpPr/>
      </dsp:nvSpPr>
      <dsp:spPr>
        <a:xfrm>
          <a:off x="3063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Окружные клинические больницы – 5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04" y="13159"/>
        <a:ext cx="377396" cy="3062087"/>
      </dsp:txXfrm>
    </dsp:sp>
    <dsp:sp modelId="{5F1D6522-7C2F-4816-A603-3243A523F4E0}">
      <dsp:nvSpPr>
        <dsp:cNvPr id="0" name=""/>
        <dsp:cNvSpPr/>
      </dsp:nvSpPr>
      <dsp:spPr>
        <a:xfrm>
          <a:off x="437615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Детская окружная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больница – 1 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9356" y="13159"/>
        <a:ext cx="377396" cy="3062087"/>
      </dsp:txXfrm>
    </dsp:sp>
    <dsp:sp modelId="{248DC940-2267-490D-8278-8D4998EB8616}">
      <dsp:nvSpPr>
        <dsp:cNvPr id="0" name=""/>
        <dsp:cNvSpPr/>
      </dsp:nvSpPr>
      <dsp:spPr>
        <a:xfrm>
          <a:off x="872167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Диспансеры – 10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83908" y="13159"/>
        <a:ext cx="377396" cy="3062087"/>
      </dsp:txXfrm>
    </dsp:sp>
    <dsp:sp modelId="{9A274882-9C05-4F84-B149-2ADB79D8345B}">
      <dsp:nvSpPr>
        <dsp:cNvPr id="0" name=""/>
        <dsp:cNvSpPr/>
      </dsp:nvSpPr>
      <dsp:spPr>
        <a:xfrm>
          <a:off x="1306720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Специализированные больницы – 6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18461" y="13159"/>
        <a:ext cx="377396" cy="3062087"/>
      </dsp:txXfrm>
    </dsp:sp>
    <dsp:sp modelId="{D1EDDEC5-F428-4E9C-9B0B-1EC1F01A2D98}">
      <dsp:nvSpPr>
        <dsp:cNvPr id="0" name=""/>
        <dsp:cNvSpPr/>
      </dsp:nvSpPr>
      <dsp:spPr>
        <a:xfrm>
          <a:off x="1741272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Городские больницы – 15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3013" y="13159"/>
        <a:ext cx="377396" cy="3062087"/>
      </dsp:txXfrm>
    </dsp:sp>
    <dsp:sp modelId="{A230CBA6-9D26-49D3-AB39-F8DD19C66009}">
      <dsp:nvSpPr>
        <dsp:cNvPr id="0" name=""/>
        <dsp:cNvSpPr/>
      </dsp:nvSpPr>
      <dsp:spPr>
        <a:xfrm>
          <a:off x="2175824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Детская городская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больница – 1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87565" y="13159"/>
        <a:ext cx="377396" cy="3062087"/>
      </dsp:txXfrm>
    </dsp:sp>
    <dsp:sp modelId="{259014F5-948E-4955-A8F8-FEA8184177A3}">
      <dsp:nvSpPr>
        <dsp:cNvPr id="0" name=""/>
        <dsp:cNvSpPr/>
      </dsp:nvSpPr>
      <dsp:spPr>
        <a:xfrm>
          <a:off x="2610377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Участковые больницы – 2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22118" y="13159"/>
        <a:ext cx="377396" cy="3062087"/>
      </dsp:txXfrm>
    </dsp:sp>
    <dsp:sp modelId="{80A18E60-87A4-4C5F-A397-299F11923F65}">
      <dsp:nvSpPr>
        <dsp:cNvPr id="0" name=""/>
        <dsp:cNvSpPr/>
      </dsp:nvSpPr>
      <dsp:spPr>
        <a:xfrm>
          <a:off x="3044929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Районные больницы – 11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56670" y="13159"/>
        <a:ext cx="377396" cy="3062087"/>
      </dsp:txXfrm>
    </dsp:sp>
    <dsp:sp modelId="{9E5B57D6-7FCE-4A58-8814-9B7C6CBD9E66}">
      <dsp:nvSpPr>
        <dsp:cNvPr id="0" name=""/>
        <dsp:cNvSpPr/>
      </dsp:nvSpPr>
      <dsp:spPr>
        <a:xfrm>
          <a:off x="3479481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Поликлиники – 14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91222" y="13159"/>
        <a:ext cx="377396" cy="3062087"/>
      </dsp:txXfrm>
    </dsp:sp>
    <dsp:sp modelId="{A22024BF-DE98-44C5-B1A2-5603F03BD4F9}">
      <dsp:nvSpPr>
        <dsp:cNvPr id="0" name=""/>
        <dsp:cNvSpPr/>
      </dsp:nvSpPr>
      <dsp:spPr>
        <a:xfrm>
          <a:off x="3914034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Стоматологические поликлиники – 14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25775" y="13159"/>
        <a:ext cx="377396" cy="3062087"/>
      </dsp:txXfrm>
    </dsp:sp>
    <dsp:sp modelId="{8B40D6E6-9604-4E2E-8C38-CD2C69259895}">
      <dsp:nvSpPr>
        <dsp:cNvPr id="0" name=""/>
        <dsp:cNvSpPr/>
      </dsp:nvSpPr>
      <dsp:spPr>
        <a:xfrm>
          <a:off x="4348586" y="1418"/>
          <a:ext cx="400878" cy="3085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270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Медицинские организации особого типа – 5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60327" y="13159"/>
        <a:ext cx="377396" cy="3062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Макет ''Архитектура''"/>
  <dgm:desc val="Служит для отображения иерархических отношений, которые строятся снизу вверх. Этот макет хорошо подходит для показа архитектурных компонентов или объектов, построенных на базе других объектов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0.08002</cdr:x>
      <cdr:y>0</cdr:y>
    </cdr:from>
    <cdr:to>
      <cdr:x>0.74027</cdr:x>
      <cdr:y>0.10768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238020" y="-1988840"/>
          <a:ext cx="1963768" cy="524390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4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/>
            <a:t>Программа 7 ВЗН </a:t>
          </a:r>
          <a:endParaRPr lang="ru-RU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0.05245</cdr:x>
      <cdr:y>0</cdr:y>
    </cdr:from>
    <cdr:to>
      <cdr:x>0.96178</cdr:x>
      <cdr:y>0.15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211832" y="0"/>
          <a:ext cx="3672408" cy="864095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900" b="1" dirty="0" smtClean="0"/>
            <a:t>Медицинская помощь по профилю «стоматология» в образовательных организациях автономного округа </a:t>
          </a:r>
          <a:endParaRPr lang="ru-RU" sz="9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0.17333</cdr:x>
      <cdr:y>0</cdr:y>
    </cdr:from>
    <cdr:to>
      <cdr:x>0.34265</cdr:x>
      <cdr:y>0.17949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36104" y="0"/>
          <a:ext cx="91440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0.01333</cdr:x>
      <cdr:y>0</cdr:y>
    </cdr:from>
    <cdr:to>
      <cdr:x>0.97333</cdr:x>
      <cdr:y>0.20513</cdr:y>
    </cdr:to>
    <cdr:sp macro="" textlink="">
      <cdr:nvSpPr>
        <cdr:cNvPr id="4" name="Скругленный прямоугольник 3"/>
        <cdr:cNvSpPr/>
      </cdr:nvSpPr>
      <cdr:spPr>
        <a:xfrm xmlns:a="http://schemas.openxmlformats.org/drawingml/2006/main">
          <a:off x="72008" y="0"/>
          <a:ext cx="5184576" cy="576064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/>
            <a:t>Социально-психологическое тестирование на употребление наркотических веществ (в % от числа запланированных)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0.46608</cdr:x>
      <cdr:y>0.16456</cdr:y>
    </cdr:from>
    <cdr:to>
      <cdr:x>1</cdr:x>
      <cdr:y>0.44304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728192" y="936104"/>
          <a:ext cx="1979712" cy="15841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/>
            <a:t>С 2015 года функционирует детский телефон доверия </a:t>
          </a:r>
        </a:p>
        <a:p xmlns:a="http://schemas.openxmlformats.org/drawingml/2006/main">
          <a:pPr algn="ctr"/>
          <a:r>
            <a:rPr lang="ru-RU" sz="1400" b="1" dirty="0" smtClean="0"/>
            <a:t>(8-800-2000-122)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721C0-76A7-4B37-A297-FE68C00B473A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7AB97-F832-4D7B-8A85-195FF92FE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22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7AB97-F832-4D7B-8A85-195FF92FE1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22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7AB97-F832-4D7B-8A85-195FF92FE16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92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C1200-028A-41C6-B9F0-D6537907863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09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dirty="0" smtClean="0"/>
              <a:t>Ресурсы системы медицинской реабилитации Югры с учетом медицинских специальностей, на которые в соответствии с Порядком организации медицинской реабилитации, возложены функции по ее проведению, представлены следующим образом: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29 подразделений лечебной физической культуры;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24 отделения и 108 физиотерапевтических    кабинетов;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5 кабинетов рефлексотерапии и 3 кабинета мануальной терапии;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2 специализированных учреждения медицинской реабилитации на 182 койки;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2 стационарных отделения медицинской реабилитации в многопрофильных учреждениях на 115 койки;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dirty="0" smtClean="0"/>
              <a:t> 2 государственных  санаторных учреждения на 334 койки.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ru-RU" altLang="ru-RU" dirty="0" smtClean="0"/>
          </a:p>
          <a:p>
            <a:pPr eaLnBrk="1" hangingPunct="1">
              <a:spcBef>
                <a:spcPct val="0"/>
              </a:spcBef>
            </a:pPr>
            <a:r>
              <a:rPr lang="en-US" altLang="ru-RU" dirty="0" smtClean="0"/>
              <a:t>I-</a:t>
            </a:r>
            <a:r>
              <a:rPr lang="ru-RU" altLang="ru-RU" dirty="0" smtClean="0"/>
              <a:t>й этап медицинской реабилитации на территории автономного округа осуществляется в 41 медицинской организации, </a:t>
            </a:r>
            <a:r>
              <a:rPr lang="en-US" altLang="ru-RU" dirty="0" smtClean="0"/>
              <a:t>II-</a:t>
            </a:r>
            <a:r>
              <a:rPr lang="ru-RU" altLang="ru-RU" dirty="0" smtClean="0"/>
              <a:t>й этап – в 12 медицинских организациях</a:t>
            </a:r>
            <a:r>
              <a:rPr lang="en-US" altLang="ru-RU" dirty="0" smtClean="0"/>
              <a:t> </a:t>
            </a:r>
            <a:r>
              <a:rPr lang="ru-RU" altLang="ru-RU" dirty="0" smtClean="0"/>
              <a:t>и </a:t>
            </a:r>
            <a:r>
              <a:rPr lang="en-US" altLang="ru-RU" dirty="0" smtClean="0"/>
              <a:t>III</a:t>
            </a:r>
            <a:r>
              <a:rPr lang="ru-RU" altLang="ru-RU" dirty="0" smtClean="0"/>
              <a:t>-й – в 97 учреждениях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C11A32-6A20-4652-833B-278A412AF1F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66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B8070-369F-4215-BA42-6C32BD31D5DB}" type="datetime1">
              <a:rPr lang="en-US"/>
              <a:pPr>
                <a:defRPr/>
              </a:pPr>
              <a:t>6/5/2018</a:t>
            </a:fld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EB27-01A8-43FB-8ED4-302FB1A31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7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F67A8CF-8183-4B17-A189-38265A3E7D3C}" type="datetimeFigureOut">
              <a:rPr lang="ru-RU" smtClean="0"/>
              <a:t>05.06.2018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8419F93-9D84-482D-9F68-E3F6DF71DD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chart" Target="../charts/char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chart" Target="../charts/char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chart" Target="../charts/chart4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852936"/>
            <a:ext cx="7848872" cy="28083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Итоги </a:t>
            </a:r>
            <a:r>
              <a:rPr lang="ru-RU" sz="3200" b="1" dirty="0" smtClean="0">
                <a:solidFill>
                  <a:schemeClr val="tx1"/>
                </a:solidFill>
              </a:rPr>
              <a:t>реализации Национальной </a:t>
            </a:r>
            <a:r>
              <a:rPr lang="ru-RU" sz="3200" b="1" dirty="0">
                <a:solidFill>
                  <a:schemeClr val="tx1"/>
                </a:solidFill>
              </a:rPr>
              <a:t>стратегии действий в интересах детей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 в Ханты-Мансийском 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автономном </a:t>
            </a:r>
            <a:r>
              <a:rPr lang="ru-RU" sz="3200" b="1" dirty="0">
                <a:solidFill>
                  <a:schemeClr val="tx1"/>
                </a:solidFill>
              </a:rPr>
              <a:t>округе – Югре 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«Здравоохранение</a:t>
            </a:r>
            <a:r>
              <a:rPr lang="ru-RU" sz="3200" b="1" dirty="0">
                <a:solidFill>
                  <a:schemeClr val="tx1"/>
                </a:solidFill>
              </a:rPr>
              <a:t>, дружественное к детям, и здоровый образ </a:t>
            </a:r>
            <a:r>
              <a:rPr lang="ru-RU" sz="3200" b="1" dirty="0" smtClean="0">
                <a:solidFill>
                  <a:schemeClr val="tx1"/>
                </a:solidFill>
              </a:rPr>
              <a:t>жизни»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заместитель Директора Департамента </a:t>
            </a:r>
            <a:r>
              <a:rPr lang="ru-RU" sz="1600" b="1" smtClean="0">
                <a:solidFill>
                  <a:schemeClr val="tx1"/>
                </a:solidFill>
              </a:rPr>
              <a:t>здравоохранения </a:t>
            </a:r>
            <a:br>
              <a:rPr lang="ru-RU" sz="1600" b="1" smtClean="0">
                <a:solidFill>
                  <a:schemeClr val="tx1"/>
                </a:solidFill>
              </a:rPr>
            </a:br>
            <a:r>
              <a:rPr lang="ru-RU" sz="1600" b="1" smtClean="0">
                <a:solidFill>
                  <a:schemeClr val="tx1"/>
                </a:solidFill>
              </a:rPr>
              <a:t>Ханты-Мансийского </a:t>
            </a:r>
            <a:r>
              <a:rPr lang="ru-RU" sz="1600" b="1" dirty="0" smtClean="0">
                <a:solidFill>
                  <a:schemeClr val="tx1"/>
                </a:solidFill>
              </a:rPr>
              <a:t>автономного округа – Югры</a:t>
            </a: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Елена Владимировна Касьянова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31.05.2018</a:t>
            </a:r>
            <a:endParaRPr lang="ru-RU" sz="16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8568952" cy="266429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z="6400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sz="5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96888" cy="8968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54820" y="3244334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54820" y="3244334"/>
            <a:ext cx="234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054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634082"/>
          </a:xfrm>
        </p:spPr>
        <p:txBody>
          <a:bodyPr>
            <a:normAutofit fontScale="90000"/>
          </a:bodyPr>
          <a:lstStyle/>
          <a:p>
            <a:r>
              <a:rPr lang="ru-RU" sz="2300" b="1" dirty="0">
                <a:solidFill>
                  <a:prstClr val="black"/>
                </a:solidFill>
              </a:rPr>
              <a:t>О несовершеннолетних, употребляющих алкогольную продукцию, наркотические, психотропные вещества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97573854"/>
              </p:ext>
            </p:extLst>
          </p:nvPr>
        </p:nvGraphicFramePr>
        <p:xfrm>
          <a:off x="179512" y="1024341"/>
          <a:ext cx="2880320" cy="2476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906762811"/>
              </p:ext>
            </p:extLst>
          </p:nvPr>
        </p:nvGraphicFramePr>
        <p:xfrm>
          <a:off x="2987824" y="991761"/>
          <a:ext cx="331236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" y="116632"/>
            <a:ext cx="842875" cy="907709"/>
          </a:xfrm>
          <a:prstGeom prst="rect">
            <a:avLst/>
          </a:prstGeom>
        </p:spPr>
      </p:pic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1073655"/>
              </p:ext>
            </p:extLst>
          </p:nvPr>
        </p:nvGraphicFramePr>
        <p:xfrm>
          <a:off x="6143923" y="1028286"/>
          <a:ext cx="298782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6757489"/>
              </p:ext>
            </p:extLst>
          </p:nvPr>
        </p:nvGraphicFramePr>
        <p:xfrm>
          <a:off x="107504" y="3933056"/>
          <a:ext cx="540060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Овал 2"/>
          <p:cNvSpPr/>
          <p:nvPr/>
        </p:nvSpPr>
        <p:spPr>
          <a:xfrm>
            <a:off x="5540072" y="4293096"/>
            <a:ext cx="3312368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Случаев подтвержденного употребления наркотических средств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не зафиксировано </a:t>
            </a:r>
          </a:p>
        </p:txBody>
      </p:sp>
    </p:spTree>
    <p:extLst>
      <p:ext uri="{BB962C8B-B14F-4D97-AF65-F5344CB8AC3E}">
        <p14:creationId xmlns:p14="http://schemas.microsoft.com/office/powerpoint/2010/main" val="10186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Динамика числа детей (0-17 лет включительно)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с выявленными социально значимыми заболеваниями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31932133"/>
              </p:ext>
            </p:extLst>
          </p:nvPr>
        </p:nvGraphicFramePr>
        <p:xfrm>
          <a:off x="457200" y="1600200"/>
          <a:ext cx="4038600" cy="4133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699025432"/>
              </p:ext>
            </p:extLst>
          </p:nvPr>
        </p:nvGraphicFramePr>
        <p:xfrm>
          <a:off x="4648200" y="1600200"/>
          <a:ext cx="4038600" cy="370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9963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49006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Суициды среди несовершеннолетних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(2010-2017)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9963"/>
            <a:ext cx="864096" cy="864096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824881"/>
              </p:ext>
            </p:extLst>
          </p:nvPr>
        </p:nvGraphicFramePr>
        <p:xfrm>
          <a:off x="179512" y="1124744"/>
          <a:ext cx="5256584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3389010"/>
              </p:ext>
            </p:extLst>
          </p:nvPr>
        </p:nvGraphicFramePr>
        <p:xfrm>
          <a:off x="5436096" y="908720"/>
          <a:ext cx="3707904" cy="5688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5332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723584" cy="100811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3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5691E8"/>
                </a:solidFill>
              </a:rPr>
              <a:t/>
            </a:r>
            <a:br>
              <a:rPr lang="ru-RU" b="1" dirty="0" smtClean="0">
                <a:solidFill>
                  <a:srgbClr val="5691E8"/>
                </a:solidFill>
              </a:rPr>
            </a:br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5691E8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ru-RU" sz="27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n-lt"/>
              </a:rPr>
              <a:t>Доступность санаторно-курортного лечения для всех категорий детей с учетом их индивидуальных потребностей 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8486B5-A5FC-45C1-8CA2-FA8743CC69E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946898"/>
              </p:ext>
            </p:extLst>
          </p:nvPr>
        </p:nvGraphicFramePr>
        <p:xfrm>
          <a:off x="179512" y="1556793"/>
          <a:ext cx="8784976" cy="5184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1067"/>
                <a:gridCol w="1234253"/>
                <a:gridCol w="1306856"/>
                <a:gridCol w="1234253"/>
                <a:gridCol w="1196898"/>
                <a:gridCol w="1161649"/>
              </a:tblGrid>
              <a:tr h="590762">
                <a:tc>
                  <a:txBody>
                    <a:bodyPr/>
                    <a:lstStyle/>
                    <a:p>
                      <a:endParaRPr lang="ru-RU" sz="1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2013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2014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2015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2016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2017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2716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В санаторно-курортных организациях, расположенных за пределами ХМАО</a:t>
                      </a:r>
                      <a:endParaRPr lang="ru-RU" sz="1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1548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1650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1441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1356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1338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5679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В санаторно-курортных</a:t>
                      </a:r>
                      <a:r>
                        <a:rPr lang="ru-RU" sz="1800" b="1" baseline="0" dirty="0" smtClean="0">
                          <a:latin typeface="+mn-lt"/>
                          <a:cs typeface="Times New Roman" pitchFamily="18" charset="0"/>
                        </a:rPr>
                        <a:t> организациях, находящихся в ведении </a:t>
                      </a:r>
                      <a:r>
                        <a:rPr lang="ru-RU" sz="1800" b="1" baseline="0" dirty="0" err="1" smtClean="0">
                          <a:latin typeface="+mn-lt"/>
                          <a:cs typeface="Times New Roman" pitchFamily="18" charset="0"/>
                        </a:rPr>
                        <a:t>Депздрава</a:t>
                      </a:r>
                      <a:r>
                        <a:rPr lang="ru-RU" sz="1800" b="1" baseline="0" dirty="0" smtClean="0">
                          <a:latin typeface="+mn-lt"/>
                          <a:cs typeface="Times New Roman" pitchFamily="18" charset="0"/>
                        </a:rPr>
                        <a:t> Югры</a:t>
                      </a:r>
                      <a:endParaRPr lang="ru-RU" sz="1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1447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1463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1575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1684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1699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20985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Сумма средств,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тыс. рублей</a:t>
                      </a:r>
                      <a:endParaRPr lang="ru-RU" sz="1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76,1</a:t>
                      </a:r>
                      <a:r>
                        <a:rPr lang="ru-RU" sz="18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baseline="0" dirty="0" err="1" smtClean="0">
                          <a:latin typeface="+mn-lt"/>
                          <a:cs typeface="Times New Roman" pitchFamily="18" charset="0"/>
                        </a:rPr>
                        <a:t>млн.руб</a:t>
                      </a:r>
                      <a:endParaRPr lang="ru-RU" sz="18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95,7 млн.руб</a:t>
                      </a:r>
                      <a:endParaRPr lang="ru-RU" sz="1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95,7 млн.руб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96,2 млн.руб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97,2</a:t>
                      </a:r>
                      <a:r>
                        <a:rPr lang="ru-RU" sz="1800" b="1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+mn-lt"/>
                          <a:cs typeface="Times New Roman" pitchFamily="18" charset="0"/>
                        </a:rPr>
                        <a:t>млн.руб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7"/>
            <a:ext cx="1014781" cy="101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8328"/>
            <a:ext cx="7571184" cy="1252728"/>
          </a:xfrm>
        </p:spPr>
        <p:txBody>
          <a:bodyPr/>
          <a:lstStyle/>
          <a:p>
            <a:r>
              <a:rPr lang="ru-RU" altLang="ru-RU" sz="2400" b="1" dirty="0">
                <a:solidFill>
                  <a:prstClr val="black"/>
                </a:solidFill>
                <a:cs typeface="Times New Roman" pitchFamily="18" charset="0"/>
              </a:rPr>
              <a:t>Обеспечение детей качественным и здоровым питанием как в семье, так и в образовательных, медицинских и оздоровительных учреждениях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93162631"/>
              </p:ext>
            </p:extLst>
          </p:nvPr>
        </p:nvGraphicFramePr>
        <p:xfrm>
          <a:off x="107504" y="2996952"/>
          <a:ext cx="4402098" cy="38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7"/>
            <a:ext cx="1014781" cy="1014781"/>
          </a:xfrm>
          <a:prstGeom prst="rect">
            <a:avLst/>
          </a:prstGeom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644915176"/>
              </p:ext>
            </p:extLst>
          </p:nvPr>
        </p:nvGraphicFramePr>
        <p:xfrm>
          <a:off x="4645024" y="2996952"/>
          <a:ext cx="4391471" cy="38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686902" y="1556792"/>
            <a:ext cx="7917546" cy="1296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 соответствии с Законом ХМАО – </a:t>
            </a:r>
            <a:r>
              <a:rPr lang="ru-RU" sz="1400" b="1" dirty="0">
                <a:solidFill>
                  <a:schemeClr val="tx1"/>
                </a:solidFill>
              </a:rPr>
              <a:t>Югры от </a:t>
            </a:r>
            <a:r>
              <a:rPr lang="ru-RU" sz="1400" b="1" dirty="0" smtClean="0">
                <a:solidFill>
                  <a:schemeClr val="tx1"/>
                </a:solidFill>
              </a:rPr>
              <a:t>25.06.2004 № </a:t>
            </a:r>
            <a:r>
              <a:rPr lang="ru-RU" sz="1400" b="1" dirty="0">
                <a:solidFill>
                  <a:schemeClr val="tx1"/>
                </a:solidFill>
              </a:rPr>
              <a:t>45-оз «О поддержке семьи, материнства, отцовства и детства в Ханты-Мансийском автономном округе – Югре», постановлением Правительства </a:t>
            </a:r>
            <a:r>
              <a:rPr lang="ru-RU" sz="1400" b="1" dirty="0" smtClean="0">
                <a:solidFill>
                  <a:schemeClr val="tx1"/>
                </a:solidFill>
              </a:rPr>
              <a:t>ХМАО </a:t>
            </a:r>
            <a:r>
              <a:rPr lang="ru-RU" sz="1400" b="1" dirty="0">
                <a:solidFill>
                  <a:schemeClr val="tx1"/>
                </a:solidFill>
              </a:rPr>
              <a:t>– Югры от </a:t>
            </a:r>
            <a:r>
              <a:rPr lang="ru-RU" sz="1400" b="1" dirty="0" smtClean="0">
                <a:solidFill>
                  <a:schemeClr val="tx1"/>
                </a:solidFill>
              </a:rPr>
              <a:t>27.12.2004 № </a:t>
            </a:r>
            <a:r>
              <a:rPr lang="ru-RU" sz="1400" b="1" dirty="0">
                <a:solidFill>
                  <a:schemeClr val="tx1"/>
                </a:solidFill>
              </a:rPr>
              <a:t>482-п «О порядке обеспечения бесплатными молочными продуктами питания детей первых трех лет жизни» (в редакции </a:t>
            </a:r>
            <a:r>
              <a:rPr lang="ru-RU" sz="1400" b="1" dirty="0" smtClean="0">
                <a:solidFill>
                  <a:schemeClr val="tx1"/>
                </a:solidFill>
              </a:rPr>
              <a:t>от </a:t>
            </a:r>
            <a:r>
              <a:rPr lang="ru-RU" sz="1400" b="1" dirty="0">
                <a:solidFill>
                  <a:schemeClr val="tx1"/>
                </a:solidFill>
              </a:rPr>
              <a:t>24 марта 2017 года № 108-п</a:t>
            </a:r>
            <a:r>
              <a:rPr lang="ru-RU" sz="1400" b="1" dirty="0" smtClean="0">
                <a:solidFill>
                  <a:schemeClr val="tx1"/>
                </a:solidFill>
              </a:rPr>
              <a:t>) </a:t>
            </a:r>
            <a:r>
              <a:rPr lang="ru-RU" sz="1600" b="1" dirty="0" smtClean="0">
                <a:solidFill>
                  <a:srgbClr val="FF0000"/>
                </a:solidFill>
              </a:rPr>
              <a:t>дети до 3 лет обеспечиваются бесплатным полноценным питанием 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634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Благодарю за внимание!</a:t>
            </a:r>
            <a:endParaRPr lang="ru-RU" sz="48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21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857" y="2980905"/>
            <a:ext cx="902286" cy="8961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59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Динамика основных показателей службы охраны материнства и детства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68820443"/>
              </p:ext>
            </p:extLst>
          </p:nvPr>
        </p:nvGraphicFramePr>
        <p:xfrm>
          <a:off x="457200" y="1268761"/>
          <a:ext cx="440283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40417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32838"/>
            <a:ext cx="40417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92088" cy="792088"/>
          </a:xfrm>
          <a:prstGeom prst="rect">
            <a:avLst/>
          </a:prstGeom>
        </p:spPr>
      </p:pic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687852"/>
              </p:ext>
            </p:extLst>
          </p:nvPr>
        </p:nvGraphicFramePr>
        <p:xfrm>
          <a:off x="4969197" y="1124744"/>
          <a:ext cx="4067299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1205234" y="5106670"/>
            <a:ext cx="6984776" cy="151216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Целевой показатель </a:t>
            </a:r>
            <a:r>
              <a:rPr lang="ru-RU" b="1" dirty="0" smtClean="0">
                <a:solidFill>
                  <a:schemeClr val="tx1"/>
                </a:solidFill>
              </a:rPr>
              <a:t>младенческой смертности 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4,1 на 1000 родившихся живыми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РФ 2017 год – 5,5 на 1000 родившихся живыми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15888"/>
            <a:ext cx="7629525" cy="13684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b="1" dirty="0" smtClean="0">
                <a:solidFill>
                  <a:schemeClr val="tx1"/>
                </a:solidFill>
              </a:rPr>
              <a:t>Динамика абортов и родов </a:t>
            </a:r>
            <a:br>
              <a:rPr lang="ru-RU" altLang="ru-RU" sz="2800" b="1" dirty="0" smtClean="0">
                <a:solidFill>
                  <a:schemeClr val="tx1"/>
                </a:solidFill>
              </a:rPr>
            </a:br>
            <a:r>
              <a:rPr lang="ru-RU" altLang="ru-RU" sz="2800" b="1" dirty="0" smtClean="0">
                <a:solidFill>
                  <a:schemeClr val="tx1"/>
                </a:solidFill>
              </a:rPr>
              <a:t>у девочек-подростков</a:t>
            </a:r>
          </a:p>
        </p:txBody>
      </p:sp>
      <p:graphicFrame>
        <p:nvGraphicFramePr>
          <p:cNvPr id="2051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432676"/>
              </p:ext>
            </p:extLst>
          </p:nvPr>
        </p:nvGraphicFramePr>
        <p:xfrm>
          <a:off x="200025" y="1290638"/>
          <a:ext cx="3724275" cy="293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Лист" r:id="rId3" imgW="3987130" imgH="2694666" progId="Excel.Sheet.8">
                  <p:embed/>
                </p:oleObj>
              </mc:Choice>
              <mc:Fallback>
                <p:oleObj name="Лист" r:id="rId3" imgW="3987130" imgH="2694666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1290638"/>
                        <a:ext cx="3724275" cy="29305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4211960" y="2455553"/>
            <a:ext cx="46085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ru-RU" sz="1600" dirty="0">
                <a:latin typeface="+mn-lt"/>
              </a:rPr>
              <a:t>В возрастной группе до 14 лет в 2017 году по родам и абортам  отмечается положительная динамика : </a:t>
            </a:r>
          </a:p>
          <a:p>
            <a:pPr eaLnBrk="1" hangingPunct="1"/>
            <a:r>
              <a:rPr lang="ru-RU" sz="1600" dirty="0">
                <a:latin typeface="+mn-lt"/>
              </a:rPr>
              <a:t>- зарегистрированы 1 </a:t>
            </a:r>
            <a:r>
              <a:rPr lang="ru-RU" sz="1600" dirty="0" smtClean="0">
                <a:latin typeface="+mn-lt"/>
              </a:rPr>
              <a:t>роды;</a:t>
            </a:r>
            <a:endParaRPr lang="ru-RU" sz="1600" dirty="0">
              <a:latin typeface="+mn-lt"/>
            </a:endParaRPr>
          </a:p>
          <a:p>
            <a:pPr eaLnBrk="1" hangingPunct="1"/>
            <a:r>
              <a:rPr lang="ru-RU" sz="1600" dirty="0">
                <a:latin typeface="+mn-lt"/>
              </a:rPr>
              <a:t>- зарегистрирован 1 медицинский </a:t>
            </a:r>
            <a:r>
              <a:rPr lang="ru-RU" sz="1600" dirty="0" smtClean="0">
                <a:latin typeface="+mn-lt"/>
              </a:rPr>
              <a:t>аборт. </a:t>
            </a:r>
            <a:endParaRPr lang="ru-RU" sz="1600" dirty="0">
              <a:latin typeface="+mn-lt"/>
            </a:endParaRPr>
          </a:p>
        </p:txBody>
      </p:sp>
      <p:graphicFrame>
        <p:nvGraphicFramePr>
          <p:cNvPr id="2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290089"/>
              </p:ext>
            </p:extLst>
          </p:nvPr>
        </p:nvGraphicFramePr>
        <p:xfrm>
          <a:off x="417513" y="4149725"/>
          <a:ext cx="3887787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00563" y="4591050"/>
            <a:ext cx="4176712" cy="132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/>
              <a:t>В возрастной группе 15-17 лет: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число родов снизилось на 46,3% </a:t>
            </a:r>
          </a:p>
          <a:p>
            <a:pPr>
              <a:defRPr/>
            </a:pPr>
            <a:r>
              <a:rPr lang="ru-RU" sz="1600" dirty="0"/>
              <a:t>       (с 253 до 117);</a:t>
            </a:r>
          </a:p>
          <a:p>
            <a:pPr marL="285750" indent="-285750">
              <a:buFontTx/>
              <a:buChar char="-"/>
              <a:defRPr/>
            </a:pPr>
            <a:r>
              <a:rPr lang="ru-RU" sz="1600" dirty="0"/>
              <a:t> число абортов снизилось в 4 раза </a:t>
            </a:r>
          </a:p>
          <a:p>
            <a:pPr>
              <a:defRPr/>
            </a:pPr>
            <a:r>
              <a:rPr lang="ru-RU" sz="1600" dirty="0"/>
              <a:t>       (с 162 до 40).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79208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0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35516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Доступность и своевременность профилактических и медицинских услуг детскому населению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1358" y="1052737"/>
            <a:ext cx="4245868" cy="79208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500" b="1" dirty="0">
                <a:solidFill>
                  <a:schemeClr val="tx1"/>
                </a:solidFill>
              </a:rPr>
              <a:t>Сеть медицинских организаций </a:t>
            </a:r>
            <a:br>
              <a:rPr lang="ru-RU" sz="1500" b="1" dirty="0">
                <a:solidFill>
                  <a:schemeClr val="tx1"/>
                </a:solidFill>
              </a:rPr>
            </a:br>
            <a:r>
              <a:rPr lang="ru-RU" sz="1500" b="1" dirty="0">
                <a:solidFill>
                  <a:schemeClr val="tx1"/>
                </a:solidFill>
              </a:rPr>
              <a:t>в Ханты-Мансийском автономном округе – Югре, оказывающих медицинскую помощь детям</a:t>
            </a:r>
          </a:p>
        </p:txBody>
      </p:sp>
      <p:graphicFrame>
        <p:nvGraphicFramePr>
          <p:cNvPr id="10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9975171"/>
              </p:ext>
            </p:extLst>
          </p:nvPr>
        </p:nvGraphicFramePr>
        <p:xfrm>
          <a:off x="107504" y="2174874"/>
          <a:ext cx="4752528" cy="449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498975" cy="1152127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Динамика оказания </a:t>
            </a:r>
            <a:br>
              <a:rPr lang="ru-RU" sz="1400" b="1" dirty="0">
                <a:solidFill>
                  <a:schemeClr val="tx1"/>
                </a:solidFill>
              </a:rPr>
            </a:br>
            <a:r>
              <a:rPr lang="ru-RU" sz="1400" b="1" dirty="0">
                <a:solidFill>
                  <a:schemeClr val="tx1"/>
                </a:solidFill>
              </a:rPr>
              <a:t>высокотехнологичной  медицинской помощи населению Ханты-Мансийского автономного округа – Югры  </a:t>
            </a:r>
            <a:r>
              <a:rPr lang="ru-RU" sz="1400" b="1" dirty="0" smtClean="0">
                <a:solidFill>
                  <a:schemeClr val="tx1"/>
                </a:solidFill>
              </a:rPr>
              <a:t>(</a:t>
            </a:r>
            <a:r>
              <a:rPr lang="ru-RU" sz="1400" b="1" dirty="0">
                <a:solidFill>
                  <a:schemeClr val="tx1"/>
                </a:solidFill>
              </a:rPr>
              <a:t>количество человек)</a:t>
            </a:r>
            <a:br>
              <a:rPr lang="ru-RU" sz="1400" b="1" dirty="0">
                <a:solidFill>
                  <a:schemeClr val="tx1"/>
                </a:solidFill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Объект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06156515"/>
              </p:ext>
            </p:extLst>
          </p:nvPr>
        </p:nvGraphicFramePr>
        <p:xfrm>
          <a:off x="4930824" y="2348880"/>
          <a:ext cx="4211637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56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4775"/>
            <a:ext cx="7992888" cy="79208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+mn-lt"/>
              </a:rPr>
              <a:t>Количество инвалидов из числа детского населения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54298756"/>
              </p:ext>
            </p:extLst>
          </p:nvPr>
        </p:nvGraphicFramePr>
        <p:xfrm>
          <a:off x="1187624" y="1196752"/>
          <a:ext cx="410445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187016062"/>
              </p:ext>
            </p:extLst>
          </p:nvPr>
        </p:nvGraphicFramePr>
        <p:xfrm>
          <a:off x="5220072" y="2132856"/>
          <a:ext cx="367240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28" y="0"/>
            <a:ext cx="98072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6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526574"/>
              </p:ext>
            </p:extLst>
          </p:nvPr>
        </p:nvGraphicFramePr>
        <p:xfrm>
          <a:off x="13500" y="1988840"/>
          <a:ext cx="2974324" cy="4869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60" y="191974"/>
            <a:ext cx="7643192" cy="43204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Лекарственное обеспечение детского населения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9" y="-99392"/>
            <a:ext cx="1014781" cy="1014781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5799852"/>
              </p:ext>
            </p:extLst>
          </p:nvPr>
        </p:nvGraphicFramePr>
        <p:xfrm>
          <a:off x="2483768" y="2708920"/>
          <a:ext cx="345638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118309" y="1916832"/>
            <a:ext cx="2448272" cy="78588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По федеральной льготе (ОНЛП</a:t>
            </a:r>
            <a:r>
              <a:rPr lang="ru-RU" sz="1300" b="1" dirty="0" smtClean="0"/>
              <a:t>)</a:t>
            </a:r>
            <a:endParaRPr lang="ru-RU" sz="1300" b="1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039796"/>
              </p:ext>
            </p:extLst>
          </p:nvPr>
        </p:nvGraphicFramePr>
        <p:xfrm>
          <a:off x="6012160" y="2564904"/>
          <a:ext cx="28083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6518582" y="1929121"/>
            <a:ext cx="2304256" cy="7072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По региональной льготе (РЛО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04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17168"/>
            <a:ext cx="3528392" cy="5040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Школьная медицина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76019200"/>
              </p:ext>
            </p:extLst>
          </p:nvPr>
        </p:nvGraphicFramePr>
        <p:xfrm>
          <a:off x="4572000" y="980728"/>
          <a:ext cx="4248472" cy="3431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08" y="260649"/>
            <a:ext cx="936106" cy="817094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4860032" y="4221088"/>
            <a:ext cx="3960440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algn="just">
              <a:spcBef>
                <a:spcPct val="20000"/>
              </a:spcBef>
            </a:pPr>
            <a:r>
              <a:rPr lang="ru-RU" altLang="ru-RU" sz="1600" b="1" dirty="0" smtClean="0">
                <a:solidFill>
                  <a:prstClr val="black"/>
                </a:solidFill>
                <a:cs typeface="Times New Roman" pitchFamily="18" charset="0"/>
              </a:rPr>
              <a:t>В </a:t>
            </a:r>
            <a:r>
              <a:rPr lang="ru-RU" altLang="ru-RU" sz="1600" b="1" dirty="0">
                <a:solidFill>
                  <a:prstClr val="black"/>
                </a:solidFill>
                <a:cs typeface="Times New Roman" pitchFamily="18" charset="0"/>
              </a:rPr>
              <a:t>сентябре 2017 </a:t>
            </a:r>
            <a:r>
              <a:rPr lang="ru-RU" altLang="ru-RU" sz="1600" b="1" dirty="0" smtClean="0">
                <a:solidFill>
                  <a:prstClr val="black"/>
                </a:solidFill>
                <a:cs typeface="Times New Roman" pitchFamily="18" charset="0"/>
              </a:rPr>
              <a:t>года подготовлены  </a:t>
            </a:r>
            <a:r>
              <a:rPr lang="ru-RU" altLang="ru-RU" sz="1600" b="1" dirty="0">
                <a:solidFill>
                  <a:prstClr val="black"/>
                </a:solidFill>
                <a:cs typeface="Times New Roman" pitchFamily="18" charset="0"/>
              </a:rPr>
              <a:t>Методические рекомендации </a:t>
            </a:r>
            <a:r>
              <a:rPr lang="ru-RU" altLang="ru-RU" sz="1600" b="1" dirty="0" smtClean="0">
                <a:solidFill>
                  <a:prstClr val="black"/>
                </a:solidFill>
                <a:cs typeface="Times New Roman" pitchFamily="18" charset="0"/>
              </a:rPr>
              <a:t>«</a:t>
            </a:r>
            <a:r>
              <a:rPr lang="ru-RU" altLang="ru-RU" sz="1600" b="1" dirty="0">
                <a:solidFill>
                  <a:prstClr val="black"/>
                </a:solidFill>
                <a:cs typeface="Times New Roman" pitchFamily="18" charset="0"/>
              </a:rPr>
              <a:t>Модели школьной медицины в Ханты-Мансийском автономном округе – Югре</a:t>
            </a:r>
            <a:r>
              <a:rPr lang="ru-RU" altLang="ru-RU" sz="1600" b="1" dirty="0" smtClean="0">
                <a:solidFill>
                  <a:prstClr val="black"/>
                </a:solidFill>
                <a:cs typeface="Times New Roman" pitchFamily="18" charset="0"/>
              </a:rPr>
              <a:t>»</a:t>
            </a:r>
            <a:endParaRPr lang="ru-RU" altLang="ru-RU" sz="16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49762146"/>
              </p:ext>
            </p:extLst>
          </p:nvPr>
        </p:nvGraphicFramePr>
        <p:xfrm>
          <a:off x="159708" y="1556793"/>
          <a:ext cx="4484300" cy="4176586"/>
        </p:xfrm>
        <a:graphic>
          <a:graphicData uri="http://schemas.openxmlformats.org/drawingml/2006/table">
            <a:tbl>
              <a:tblPr/>
              <a:tblGrid>
                <a:gridCol w="3116148"/>
                <a:gridCol w="1368152"/>
              </a:tblGrid>
              <a:tr h="12777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организации, в которых внедрены </a:t>
                      </a:r>
                      <a:r>
                        <a:rPr lang="ru-RU" sz="15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здоровьесберегающие</a:t>
                      </a:r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технологии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0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организации, в том числе 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1776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92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детские дошкольные организации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421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общеобразовательные, в том числе специальные (коррекционные)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21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организации, имеющие в своем составе дошкольные группы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2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организации интернатного типа 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457" marR="6457" marT="64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69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sz="2400" b="1" dirty="0">
                <a:solidFill>
                  <a:prstClr val="black"/>
                </a:solidFill>
              </a:rPr>
              <a:t>Уровень подготовленности детей 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для занятий физической </a:t>
            </a:r>
            <a:r>
              <a:rPr lang="ru-RU" sz="2400" b="1" dirty="0" smtClean="0">
                <a:solidFill>
                  <a:prstClr val="black"/>
                </a:solidFill>
              </a:rPr>
              <a:t>культурой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0594691"/>
              </p:ext>
            </p:extLst>
          </p:nvPr>
        </p:nvGraphicFramePr>
        <p:xfrm>
          <a:off x="179512" y="1196752"/>
          <a:ext cx="432048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035242742"/>
              </p:ext>
            </p:extLst>
          </p:nvPr>
        </p:nvGraphicFramePr>
        <p:xfrm>
          <a:off x="4427984" y="1196752"/>
          <a:ext cx="4536503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9963"/>
            <a:ext cx="864096" cy="864096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389420"/>
              </p:ext>
            </p:extLst>
          </p:nvPr>
        </p:nvGraphicFramePr>
        <p:xfrm>
          <a:off x="683568" y="4653136"/>
          <a:ext cx="7920879" cy="1676400"/>
        </p:xfrm>
        <a:graphic>
          <a:graphicData uri="http://schemas.openxmlformats.org/drawingml/2006/table">
            <a:tbl>
              <a:tblPr/>
              <a:tblGrid>
                <a:gridCol w="1509668"/>
                <a:gridCol w="2090732"/>
                <a:gridCol w="1080120"/>
                <a:gridCol w="1944216"/>
                <a:gridCol w="1296143"/>
              </a:tblGrid>
              <a:tr h="56197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группа для занятий физической культурой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основная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подготовительная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211636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285102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281039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281436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262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879</TotalTime>
  <Words>692</Words>
  <Application>Microsoft Office PowerPoint</Application>
  <PresentationFormat>Экран (4:3)</PresentationFormat>
  <Paragraphs>179</Paragraphs>
  <Slides>15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Волна</vt:lpstr>
      <vt:lpstr>Лист</vt:lpstr>
      <vt:lpstr>Итоги реализации Национальной стратегии действий в интересах детей  в Ханты-Мансийском  автономном округе – Югре  «Здравоохранение, дружественное к детям, и здоровый образ жизни»    заместитель Директора Департамента здравоохранения  Ханты-Мансийского автономного округа – Югры Елена Владимировна Касьянова 31.05.2018</vt:lpstr>
      <vt:lpstr>Презентация PowerPoint</vt:lpstr>
      <vt:lpstr>Динамика основных показателей службы охраны материнства и детства</vt:lpstr>
      <vt:lpstr>Динамика абортов и родов  у девочек-подростков</vt:lpstr>
      <vt:lpstr>Доступность и своевременность профилактических и медицинских услуг детскому населению </vt:lpstr>
      <vt:lpstr>Количество инвалидов из числа детского населения</vt:lpstr>
      <vt:lpstr>Лекарственное обеспечение детского населения</vt:lpstr>
      <vt:lpstr>Школьная медицина </vt:lpstr>
      <vt:lpstr>Уровень подготовленности детей  для занятий физической культурой</vt:lpstr>
      <vt:lpstr>О несовершеннолетних, употребляющих алкогольную продукцию, наркотические, психотропные вещества </vt:lpstr>
      <vt:lpstr>Динамика числа детей (0-17 лет включительно)  с выявленными социально значимыми заболеваниями</vt:lpstr>
      <vt:lpstr>Суициды среди несовершеннолетних  (2010-2017)</vt:lpstr>
      <vt:lpstr>      Доступность санаторно-курортного лечения для всех категорий детей с учетом их индивидуальных потребностей </vt:lpstr>
      <vt:lpstr>Обеспечение детей качественным и здоровым питанием как в семье, так и в образовательных, медицинских и оздоровительных учреждениях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основных итогах организации педиатрической помощи в  Ханты-Мансийском автономном округе – Югре</dc:title>
  <dc:creator>yakovlevamed yakovlevamed</dc:creator>
  <cp:lastModifiedBy>SklyarovaMS</cp:lastModifiedBy>
  <cp:revision>66</cp:revision>
  <cp:lastPrinted>2018-06-05T07:05:27Z</cp:lastPrinted>
  <dcterms:created xsi:type="dcterms:W3CDTF">2017-11-09T10:44:15Z</dcterms:created>
  <dcterms:modified xsi:type="dcterms:W3CDTF">2018-06-05T07:06:43Z</dcterms:modified>
</cp:coreProperties>
</file>